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613" r:id="rId2"/>
    <p:sldId id="1736" r:id="rId3"/>
    <p:sldId id="702" r:id="rId4"/>
    <p:sldId id="1735" r:id="rId5"/>
    <p:sldId id="1708" r:id="rId6"/>
    <p:sldId id="1715" r:id="rId7"/>
    <p:sldId id="1713" r:id="rId8"/>
    <p:sldId id="1714" r:id="rId9"/>
    <p:sldId id="1728" r:id="rId10"/>
    <p:sldId id="1729" r:id="rId11"/>
    <p:sldId id="1731" r:id="rId12"/>
    <p:sldId id="1732" r:id="rId13"/>
    <p:sldId id="1737" r:id="rId14"/>
    <p:sldId id="1738" r:id="rId15"/>
    <p:sldId id="1739" r:id="rId16"/>
    <p:sldId id="1740" r:id="rId17"/>
    <p:sldId id="1741" r:id="rId18"/>
    <p:sldId id="1742" r:id="rId19"/>
    <p:sldId id="1743" r:id="rId20"/>
    <p:sldId id="1744" r:id="rId21"/>
    <p:sldId id="1745" r:id="rId22"/>
    <p:sldId id="174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0000"/>
    <a:srgbClr val="BDDAE1"/>
    <a:srgbClr val="FFFFFF"/>
    <a:srgbClr val="D7E9ED"/>
    <a:srgbClr val="95C5CF"/>
    <a:srgbClr val="4A94A4"/>
    <a:srgbClr val="428592"/>
    <a:srgbClr val="26525B"/>
    <a:srgbClr val="2652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70"/>
    <p:restoredTop sz="90346"/>
  </p:normalViewPr>
  <p:slideViewPr>
    <p:cSldViewPr snapToGrid="0">
      <p:cViewPr varScale="1">
        <p:scale>
          <a:sx n="118" d="100"/>
          <a:sy n="118" d="100"/>
        </p:scale>
        <p:origin x="36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Now, you probably can see, in this type of analysis, we only consider gate delay and do not consider the functionality of the circuit or the logic of the circuit. </a:t>
            </a:r>
            <a:r>
              <a:rPr lang="en-US" dirty="0" err="1"/>
              <a:t>Evenything</a:t>
            </a:r>
            <a:r>
              <a:rPr lang="en-US" dirty="0"/>
              <a:t> is done in an abstract graph model. When we ignore logic … (explain…)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274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take a look at an example. Here, I have a simple graph model of three inputs, PI, and one output, PO, and seven gates. Each of the 7 gates has a delay value denoted by the delta. (explain …)</a:t>
            </a:r>
          </a:p>
          <a:p>
            <a:endParaRPr lang="en-US" dirty="0"/>
          </a:p>
          <a:p>
            <a:r>
              <a:rPr lang="en-US" dirty="0"/>
              <a:t>Now, based on this graph model. The job of timing analysis is to answer the questions “what is the longest path that gives the most delay?”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0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sung-wei-huang/ece5960-physical-design/issues/14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ites.google.com/site/taucontest2014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sung-wei-huang/ece5960-physical-design/issues/1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sung-wei-huang/ece5960-physical-design/tree/main/PA3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20: Timing Analysis – II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1622D-61BD-A848-866A-2505DA7E2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Compute ATs …</a:t>
            </a:r>
          </a:p>
        </p:txBody>
      </p: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CE1CE525-0119-7C42-91CF-D86848292EC7}"/>
              </a:ext>
            </a:extLst>
          </p:cNvPr>
          <p:cNvGrpSpPr/>
          <p:nvPr/>
        </p:nvGrpSpPr>
        <p:grpSpPr>
          <a:xfrm>
            <a:off x="1409786" y="3291111"/>
            <a:ext cx="9588298" cy="3193804"/>
            <a:chOff x="0" y="2424027"/>
            <a:chExt cx="8948737" cy="2980770"/>
          </a:xfrm>
        </p:grpSpPr>
        <p:sp>
          <p:nvSpPr>
            <p:cNvPr id="160" name="Oval 5">
              <a:extLst>
                <a:ext uri="{FF2B5EF4-FFF2-40B4-BE49-F238E27FC236}">
                  <a16:creationId xmlns:a16="http://schemas.microsoft.com/office/drawing/2014/main" id="{18167B24-8651-0B4C-BE31-810B8841B5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8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1" name="Oval 6">
              <a:extLst>
                <a:ext uri="{FF2B5EF4-FFF2-40B4-BE49-F238E27FC236}">
                  <a16:creationId xmlns:a16="http://schemas.microsoft.com/office/drawing/2014/main" id="{7E31791A-004A-1F48-8B19-433EA65865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8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2" name="Oval 7">
              <a:extLst>
                <a:ext uri="{FF2B5EF4-FFF2-40B4-BE49-F238E27FC236}">
                  <a16:creationId xmlns:a16="http://schemas.microsoft.com/office/drawing/2014/main" id="{9CD5B66C-DECA-7747-97CB-E11A0F937C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8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3" name="Oval 8">
              <a:extLst>
                <a:ext uri="{FF2B5EF4-FFF2-40B4-BE49-F238E27FC236}">
                  <a16:creationId xmlns:a16="http://schemas.microsoft.com/office/drawing/2014/main" id="{F6B9E86C-3533-0944-9F4C-BD4C04A6F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8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4" name="Oval 9">
              <a:extLst>
                <a:ext uri="{FF2B5EF4-FFF2-40B4-BE49-F238E27FC236}">
                  <a16:creationId xmlns:a16="http://schemas.microsoft.com/office/drawing/2014/main" id="{DCBD4FEB-C149-C145-BE7A-642A91094C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8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5" name="Oval 10">
              <a:extLst>
                <a:ext uri="{FF2B5EF4-FFF2-40B4-BE49-F238E27FC236}">
                  <a16:creationId xmlns:a16="http://schemas.microsoft.com/office/drawing/2014/main" id="{2B3B1F08-A3AC-EC4C-AE3C-EA0075C749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8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6" name="Oval 11">
              <a:extLst>
                <a:ext uri="{FF2B5EF4-FFF2-40B4-BE49-F238E27FC236}">
                  <a16:creationId xmlns:a16="http://schemas.microsoft.com/office/drawing/2014/main" id="{C3237856-D78D-6846-A885-AC1AC96F9E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47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7" name="Oval 12">
              <a:extLst>
                <a:ext uri="{FF2B5EF4-FFF2-40B4-BE49-F238E27FC236}">
                  <a16:creationId xmlns:a16="http://schemas.microsoft.com/office/drawing/2014/main" id="{20608C11-8BF3-3542-BBF3-14A2ED47F9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39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8" name="Oval 13">
              <a:extLst>
                <a:ext uri="{FF2B5EF4-FFF2-40B4-BE49-F238E27FC236}">
                  <a16:creationId xmlns:a16="http://schemas.microsoft.com/office/drawing/2014/main" id="{3247BEAF-A2BE-484B-869D-F898DCB12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47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9" name="Oval 14">
              <a:extLst>
                <a:ext uri="{FF2B5EF4-FFF2-40B4-BE49-F238E27FC236}">
                  <a16:creationId xmlns:a16="http://schemas.microsoft.com/office/drawing/2014/main" id="{60E0AC82-9A7B-4643-B055-07FEBA14A4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59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0" name="Oval 15">
              <a:extLst>
                <a:ext uri="{FF2B5EF4-FFF2-40B4-BE49-F238E27FC236}">
                  <a16:creationId xmlns:a16="http://schemas.microsoft.com/office/drawing/2014/main" id="{4E5D2FF8-2AA0-224D-A9A5-92E324C251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59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1" name="Line 16">
              <a:extLst>
                <a:ext uri="{FF2B5EF4-FFF2-40B4-BE49-F238E27FC236}">
                  <a16:creationId xmlns:a16="http://schemas.microsoft.com/office/drawing/2014/main" id="{A689E250-9D82-6F4C-81EE-D035CE27D6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2876465"/>
              <a:ext cx="17526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2" name="Line 17">
              <a:extLst>
                <a:ext uri="{FF2B5EF4-FFF2-40B4-BE49-F238E27FC236}">
                  <a16:creationId xmlns:a16="http://schemas.microsoft.com/office/drawing/2014/main" id="{0C3F8736-94AF-D745-B4E8-4F20CC6CAC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4400465"/>
              <a:ext cx="17526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3" name="Line 18">
              <a:extLst>
                <a:ext uri="{FF2B5EF4-FFF2-40B4-BE49-F238E27FC236}">
                  <a16:creationId xmlns:a16="http://schemas.microsoft.com/office/drawing/2014/main" id="{71E742BC-8BC5-3E48-A5BE-0FFFD650D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2137" y="3638465"/>
              <a:ext cx="29718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4" name="Line 19">
              <a:extLst>
                <a:ext uri="{FF2B5EF4-FFF2-40B4-BE49-F238E27FC236}">
                  <a16:creationId xmlns:a16="http://schemas.microsoft.com/office/drawing/2014/main" id="{C406D5A2-FF6C-3D49-B7EC-04E8E7DF49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3638465"/>
              <a:ext cx="2971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5" name="Line 20">
              <a:extLst>
                <a:ext uri="{FF2B5EF4-FFF2-40B4-BE49-F238E27FC236}">
                  <a16:creationId xmlns:a16="http://schemas.microsoft.com/office/drawing/2014/main" id="{68252ABD-4749-0E40-BC18-0ECE6DC5DB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2876465"/>
              <a:ext cx="10668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6" name="Line 21">
              <a:extLst>
                <a:ext uri="{FF2B5EF4-FFF2-40B4-BE49-F238E27FC236}">
                  <a16:creationId xmlns:a16="http://schemas.microsoft.com/office/drawing/2014/main" id="{AA79EEAE-11D0-6142-BF51-F65D52E3E5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2876465"/>
              <a:ext cx="1828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7" name="Line 22">
              <a:extLst>
                <a:ext uri="{FF2B5EF4-FFF2-40B4-BE49-F238E27FC236}">
                  <a16:creationId xmlns:a16="http://schemas.microsoft.com/office/drawing/2014/main" id="{9034B637-25B8-3F44-BC8A-666D07572B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86337" y="3638465"/>
              <a:ext cx="6096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8" name="Line 23">
              <a:extLst>
                <a:ext uri="{FF2B5EF4-FFF2-40B4-BE49-F238E27FC236}">
                  <a16:creationId xmlns:a16="http://schemas.microsoft.com/office/drawing/2014/main" id="{3E1BCAAC-9532-7E4D-88C9-81B8738B1D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4400465"/>
              <a:ext cx="1828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9" name="Line 24">
              <a:extLst>
                <a:ext uri="{FF2B5EF4-FFF2-40B4-BE49-F238E27FC236}">
                  <a16:creationId xmlns:a16="http://schemas.microsoft.com/office/drawing/2014/main" id="{FA392E7F-D3C4-7243-8116-C08565F7C5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8337" y="4400465"/>
              <a:ext cx="1143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0" name="Line 25">
              <a:extLst>
                <a:ext uri="{FF2B5EF4-FFF2-40B4-BE49-F238E27FC236}">
                  <a16:creationId xmlns:a16="http://schemas.microsoft.com/office/drawing/2014/main" id="{7F4A0765-F72F-0A4B-8AF3-006C50ADF8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48337" y="3638465"/>
              <a:ext cx="11430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1" name="Line 26">
              <a:extLst>
                <a:ext uri="{FF2B5EF4-FFF2-40B4-BE49-F238E27FC236}">
                  <a16:creationId xmlns:a16="http://schemas.microsoft.com/office/drawing/2014/main" id="{6BEA2213-5088-DD4D-8816-3B956E2650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86337" y="3638465"/>
              <a:ext cx="1905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2" name="Line 27">
              <a:extLst>
                <a:ext uri="{FF2B5EF4-FFF2-40B4-BE49-F238E27FC236}">
                  <a16:creationId xmlns:a16="http://schemas.microsoft.com/office/drawing/2014/main" id="{91FE69CB-00F6-6A44-B164-F557E34696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8337" y="2876465"/>
              <a:ext cx="1143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3" name="Line 28">
              <a:extLst>
                <a:ext uri="{FF2B5EF4-FFF2-40B4-BE49-F238E27FC236}">
                  <a16:creationId xmlns:a16="http://schemas.microsoft.com/office/drawing/2014/main" id="{9AC89660-CC2D-954A-A741-7487EA84BA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86337" y="2876465"/>
              <a:ext cx="19050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4" name="Text Box 29">
              <a:extLst>
                <a:ext uri="{FF2B5EF4-FFF2-40B4-BE49-F238E27FC236}">
                  <a16:creationId xmlns:a16="http://schemas.microsoft.com/office/drawing/2014/main" id="{9F4B426A-6B42-4D43-8EAC-0CAF35D0C7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4138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185" name="Text Box 30">
              <a:extLst>
                <a:ext uri="{FF2B5EF4-FFF2-40B4-BE49-F238E27FC236}">
                  <a16:creationId xmlns:a16="http://schemas.microsoft.com/office/drawing/2014/main" id="{FC52A58C-069D-A24A-A0FF-F0DEE50728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6538" y="3333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4</a:t>
              </a:r>
            </a:p>
          </p:txBody>
        </p:sp>
        <p:sp>
          <p:nvSpPr>
            <p:cNvPr id="186" name="Text Box 31">
              <a:extLst>
                <a:ext uri="{FF2B5EF4-FFF2-40B4-BE49-F238E27FC236}">
                  <a16:creationId xmlns:a16="http://schemas.microsoft.com/office/drawing/2014/main" id="{93DCBACB-A0A9-3A42-A984-A6ABEFC6B6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938" y="3790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187" name="Text Box 32">
              <a:extLst>
                <a:ext uri="{FF2B5EF4-FFF2-40B4-BE49-F238E27FC236}">
                  <a16:creationId xmlns:a16="http://schemas.microsoft.com/office/drawing/2014/main" id="{56268ABB-5CBB-AA4A-B4AC-DDD8E7CF5A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6538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188" name="Text Box 33">
              <a:extLst>
                <a:ext uri="{FF2B5EF4-FFF2-40B4-BE49-F238E27FC236}">
                  <a16:creationId xmlns:a16="http://schemas.microsoft.com/office/drawing/2014/main" id="{450A609F-6416-EB44-8405-94F9BEC04E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8962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189" name="Text Box 34">
              <a:extLst>
                <a:ext uri="{FF2B5EF4-FFF2-40B4-BE49-F238E27FC236}">
                  <a16:creationId xmlns:a16="http://schemas.microsoft.com/office/drawing/2014/main" id="{B14641E7-A871-F841-B777-145C78FC94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51561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5</a:t>
              </a:r>
            </a:p>
          </p:txBody>
        </p:sp>
        <p:sp>
          <p:nvSpPr>
            <p:cNvPr id="190" name="Text Box 35">
              <a:extLst>
                <a:ext uri="{FF2B5EF4-FFF2-40B4-BE49-F238E27FC236}">
                  <a16:creationId xmlns:a16="http://schemas.microsoft.com/office/drawing/2014/main" id="{A0A7B9B6-ED78-114C-8C13-2E18D8AFF7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137" y="3790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191" name="Text Box 36">
              <a:extLst>
                <a:ext uri="{FF2B5EF4-FFF2-40B4-BE49-F238E27FC236}">
                  <a16:creationId xmlns:a16="http://schemas.microsoft.com/office/drawing/2014/main" id="{12AE3C2B-9447-B042-9986-B5AF1C6E13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29338" y="3333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192" name="Text Box 37">
              <a:extLst>
                <a:ext uri="{FF2B5EF4-FFF2-40B4-BE49-F238E27FC236}">
                  <a16:creationId xmlns:a16="http://schemas.microsoft.com/office/drawing/2014/main" id="{7FFEC0F0-8F0D-284B-9F63-A11A643D97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43537" y="31050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193" name="Text Box 38">
              <a:extLst>
                <a:ext uri="{FF2B5EF4-FFF2-40B4-BE49-F238E27FC236}">
                  <a16:creationId xmlns:a16="http://schemas.microsoft.com/office/drawing/2014/main" id="{C21F4084-F92B-1F41-847F-33D9888287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0538" y="3028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5</a:t>
              </a:r>
            </a:p>
          </p:txBody>
        </p:sp>
        <p:sp>
          <p:nvSpPr>
            <p:cNvPr id="194" name="Text Box 39">
              <a:extLst>
                <a:ext uri="{FF2B5EF4-FFF2-40B4-BE49-F238E27FC236}">
                  <a16:creationId xmlns:a16="http://schemas.microsoft.com/office/drawing/2014/main" id="{7AF6E3C1-4C5A-CD4F-A15A-1706D52CAD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2938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195" name="Text Box 40">
              <a:extLst>
                <a:ext uri="{FF2B5EF4-FFF2-40B4-BE49-F238E27FC236}">
                  <a16:creationId xmlns:a16="http://schemas.microsoft.com/office/drawing/2014/main" id="{3B98F830-DD80-1D41-8CC1-1C889F9A13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5362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196" name="Text Box 41">
              <a:extLst>
                <a:ext uri="{FF2B5EF4-FFF2-40B4-BE49-F238E27FC236}">
                  <a16:creationId xmlns:a16="http://schemas.microsoft.com/office/drawing/2014/main" id="{EB681C8A-95A2-284C-AF6A-C4BEBC7DDC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60962" y="3714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4</a:t>
              </a:r>
            </a:p>
          </p:txBody>
        </p:sp>
        <p:sp>
          <p:nvSpPr>
            <p:cNvPr id="197" name="Line 54">
              <a:extLst>
                <a:ext uri="{FF2B5EF4-FFF2-40B4-BE49-F238E27FC236}">
                  <a16:creationId xmlns:a16="http://schemas.microsoft.com/office/drawing/2014/main" id="{BBDFAD72-4F12-C04F-983A-1CBEDEC7E4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24687" y="2895515"/>
              <a:ext cx="1122363" cy="642937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8" name="Oval 55">
              <a:extLst>
                <a:ext uri="{FF2B5EF4-FFF2-40B4-BE49-F238E27FC236}">
                  <a16:creationId xmlns:a16="http://schemas.microsoft.com/office/drawing/2014/main" id="{02AB9242-CD7D-CC43-AB8B-0325D3F1D9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9275" y="3455902"/>
              <a:ext cx="384175" cy="374650"/>
            </a:xfrm>
            <a:prstGeom prst="ellipse">
              <a:avLst/>
            </a:prstGeom>
            <a:solidFill>
              <a:srgbClr val="063DE8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itchFamily="-106" charset="0"/>
                </a:rPr>
                <a:t>SNK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itchFamily="-106" charset="0"/>
              </a:endParaRPr>
            </a:p>
          </p:txBody>
        </p:sp>
        <p:sp>
          <p:nvSpPr>
            <p:cNvPr id="199" name="Oval 56">
              <a:extLst>
                <a:ext uri="{FF2B5EF4-FFF2-40B4-BE49-F238E27FC236}">
                  <a16:creationId xmlns:a16="http://schemas.microsoft.com/office/drawing/2014/main" id="{08796E4C-3D66-D242-84B3-54F176689D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625" y="3435265"/>
              <a:ext cx="384175" cy="374650"/>
            </a:xfrm>
            <a:prstGeom prst="ellipse">
              <a:avLst/>
            </a:prstGeom>
            <a:solidFill>
              <a:srgbClr val="063DE8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itchFamily="-106" charset="0"/>
                </a:rPr>
                <a:t>SRC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itchFamily="-106" charset="0"/>
              </a:endParaRPr>
            </a:p>
          </p:txBody>
        </p:sp>
        <p:sp>
          <p:nvSpPr>
            <p:cNvPr id="200" name="Line 57">
              <a:extLst>
                <a:ext uri="{FF2B5EF4-FFF2-40B4-BE49-F238E27FC236}">
                  <a16:creationId xmlns:a16="http://schemas.microsoft.com/office/drawing/2014/main" id="{407E8E36-DECA-DD4D-81AB-715071EBEE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56437" y="3663865"/>
              <a:ext cx="1081088" cy="1905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1" name="Line 58">
              <a:extLst>
                <a:ext uri="{FF2B5EF4-FFF2-40B4-BE49-F238E27FC236}">
                  <a16:creationId xmlns:a16="http://schemas.microsoft.com/office/drawing/2014/main" id="{5CFD1AEA-1D3B-174B-926B-81450B8726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88187" y="3787690"/>
              <a:ext cx="1050925" cy="625475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2" name="Line 59">
              <a:extLst>
                <a:ext uri="{FF2B5EF4-FFF2-40B4-BE49-F238E27FC236}">
                  <a16:creationId xmlns:a16="http://schemas.microsoft.com/office/drawing/2014/main" id="{7C17E725-0E3B-B34D-BD1D-37C0C7204F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90575" y="2905040"/>
              <a:ext cx="906462" cy="563562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3" name="Line 60">
              <a:extLst>
                <a:ext uri="{FF2B5EF4-FFF2-40B4-BE49-F238E27FC236}">
                  <a16:creationId xmlns:a16="http://schemas.microsoft.com/office/drawing/2014/main" id="{DFC85BF7-D905-9748-A1C9-BEBA0CDAE0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937" y="3740065"/>
              <a:ext cx="906463" cy="59055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4" name="Line 61">
              <a:extLst>
                <a:ext uri="{FF2B5EF4-FFF2-40B4-BE49-F238E27FC236}">
                  <a16:creationId xmlns:a16="http://schemas.microsoft.com/office/drawing/2014/main" id="{377E99FC-8E21-4D46-8E5E-1C87B560A9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687" y="3595602"/>
              <a:ext cx="915988" cy="508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5" name="Text Box 62">
              <a:extLst>
                <a:ext uri="{FF2B5EF4-FFF2-40B4-BE49-F238E27FC236}">
                  <a16:creationId xmlns:a16="http://schemas.microsoft.com/office/drawing/2014/main" id="{E82F53F1-8FBA-ED45-8E19-CB66455D79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725" y="29971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06" name="Text Box 63">
              <a:extLst>
                <a:ext uri="{FF2B5EF4-FFF2-40B4-BE49-F238E27FC236}">
                  <a16:creationId xmlns:a16="http://schemas.microsoft.com/office/drawing/2014/main" id="{FAB82858-9223-0E40-A3F8-612A63B603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2662" y="33400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07" name="Text Box 64">
              <a:extLst>
                <a:ext uri="{FF2B5EF4-FFF2-40B4-BE49-F238E27FC236}">
                  <a16:creationId xmlns:a16="http://schemas.microsoft.com/office/drawing/2014/main" id="{FE725C57-619C-F142-947E-D67723B373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8075" y="3786102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08" name="Text Box 65">
              <a:extLst>
                <a:ext uri="{FF2B5EF4-FFF2-40B4-BE49-F238E27FC236}">
                  <a16:creationId xmlns:a16="http://schemas.microsoft.com/office/drawing/2014/main" id="{828DD732-1D96-464B-8187-D22287BEC0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73937" y="3868652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09" name="Text Box 66">
              <a:extLst>
                <a:ext uri="{FF2B5EF4-FFF2-40B4-BE49-F238E27FC236}">
                  <a16:creationId xmlns:a16="http://schemas.microsoft.com/office/drawing/2014/main" id="{03ED0E9D-E3C8-784D-BE56-BE428907C5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99351" y="3390816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10" name="Text Box 67">
              <a:extLst>
                <a:ext uri="{FF2B5EF4-FFF2-40B4-BE49-F238E27FC236}">
                  <a16:creationId xmlns:a16="http://schemas.microsoft.com/office/drawing/2014/main" id="{66BEFB55-3DD2-694B-A43C-019A436E6D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23175" y="2974890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grpSp>
          <p:nvGrpSpPr>
            <p:cNvPr id="211" name="Group 71">
              <a:extLst>
                <a:ext uri="{FF2B5EF4-FFF2-40B4-BE49-F238E27FC236}">
                  <a16:creationId xmlns:a16="http://schemas.microsoft.com/office/drawing/2014/main" id="{E447C5FE-61E1-384F-89C7-5AFC9C6EB5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92237" y="2446252"/>
              <a:ext cx="862013" cy="292100"/>
              <a:chOff x="563" y="1335"/>
              <a:chExt cx="543" cy="184"/>
            </a:xfrm>
          </p:grpSpPr>
          <p:sp>
            <p:nvSpPr>
              <p:cNvPr id="264" name="Rectangle 68">
                <a:extLst>
                  <a:ext uri="{FF2B5EF4-FFF2-40B4-BE49-F238E27FC236}">
                    <a16:creationId xmlns:a16="http://schemas.microsoft.com/office/drawing/2014/main" id="{10877A32-804A-804D-B698-20A6834BF9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5" name="Line 69">
                <a:extLst>
                  <a:ext uri="{FF2B5EF4-FFF2-40B4-BE49-F238E27FC236}">
                    <a16:creationId xmlns:a16="http://schemas.microsoft.com/office/drawing/2014/main" id="{A01E3EA2-0A69-0245-882C-F472F38255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6" name="Line 70">
                <a:extLst>
                  <a:ext uri="{FF2B5EF4-FFF2-40B4-BE49-F238E27FC236}">
                    <a16:creationId xmlns:a16="http://schemas.microsoft.com/office/drawing/2014/main" id="{8EEBF70E-0CA0-F64A-B1F6-5B5AAFA5E3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12" name="Group 81">
              <a:extLst>
                <a:ext uri="{FF2B5EF4-FFF2-40B4-BE49-F238E27FC236}">
                  <a16:creationId xmlns:a16="http://schemas.microsoft.com/office/drawing/2014/main" id="{72A41637-56E1-674F-97DD-7DD4F3E700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94062" y="2435140"/>
              <a:ext cx="862013" cy="292100"/>
              <a:chOff x="563" y="1335"/>
              <a:chExt cx="543" cy="184"/>
            </a:xfrm>
          </p:grpSpPr>
          <p:sp>
            <p:nvSpPr>
              <p:cNvPr id="261" name="Rectangle 82">
                <a:extLst>
                  <a:ext uri="{FF2B5EF4-FFF2-40B4-BE49-F238E27FC236}">
                    <a16:creationId xmlns:a16="http://schemas.microsoft.com/office/drawing/2014/main" id="{0B067DD3-DD63-4E43-AE6D-F996845687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2" name="Line 83">
                <a:extLst>
                  <a:ext uri="{FF2B5EF4-FFF2-40B4-BE49-F238E27FC236}">
                    <a16:creationId xmlns:a16="http://schemas.microsoft.com/office/drawing/2014/main" id="{F4CCE7FB-8D5A-5045-88C0-6C67547A52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3" name="Line 84">
                <a:extLst>
                  <a:ext uri="{FF2B5EF4-FFF2-40B4-BE49-F238E27FC236}">
                    <a16:creationId xmlns:a16="http://schemas.microsoft.com/office/drawing/2014/main" id="{500B5395-BAA5-E443-BC6E-C60D4CA445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13" name="Group 85">
              <a:extLst>
                <a:ext uri="{FF2B5EF4-FFF2-40B4-BE49-F238E27FC236}">
                  <a16:creationId xmlns:a16="http://schemas.microsoft.com/office/drawing/2014/main" id="{78A660E5-8870-134E-A307-5799AFD5A7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33737" y="4522702"/>
              <a:ext cx="862013" cy="292100"/>
              <a:chOff x="563" y="1335"/>
              <a:chExt cx="543" cy="184"/>
            </a:xfrm>
          </p:grpSpPr>
          <p:sp>
            <p:nvSpPr>
              <p:cNvPr id="258" name="Rectangle 86">
                <a:extLst>
                  <a:ext uri="{FF2B5EF4-FFF2-40B4-BE49-F238E27FC236}">
                    <a16:creationId xmlns:a16="http://schemas.microsoft.com/office/drawing/2014/main" id="{02D602AB-F378-E847-A81A-35C72633F8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9" name="Line 87">
                <a:extLst>
                  <a:ext uri="{FF2B5EF4-FFF2-40B4-BE49-F238E27FC236}">
                    <a16:creationId xmlns:a16="http://schemas.microsoft.com/office/drawing/2014/main" id="{018927B0-BAF4-DC4E-A651-15F5737665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0" name="Line 88">
                <a:extLst>
                  <a:ext uri="{FF2B5EF4-FFF2-40B4-BE49-F238E27FC236}">
                    <a16:creationId xmlns:a16="http://schemas.microsoft.com/office/drawing/2014/main" id="{252FC19D-E47B-5B46-9B3E-104189E1F7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14" name="Group 89">
              <a:extLst>
                <a:ext uri="{FF2B5EF4-FFF2-40B4-BE49-F238E27FC236}">
                  <a16:creationId xmlns:a16="http://schemas.microsoft.com/office/drawing/2014/main" id="{BA01CBD7-662D-1047-8896-B0C590CE39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83075" y="3805152"/>
              <a:ext cx="862012" cy="292100"/>
              <a:chOff x="563" y="1335"/>
              <a:chExt cx="543" cy="184"/>
            </a:xfrm>
          </p:grpSpPr>
          <p:sp>
            <p:nvSpPr>
              <p:cNvPr id="255" name="Rectangle 90">
                <a:extLst>
                  <a:ext uri="{FF2B5EF4-FFF2-40B4-BE49-F238E27FC236}">
                    <a16:creationId xmlns:a16="http://schemas.microsoft.com/office/drawing/2014/main" id="{64A780E5-E021-A146-8F89-47C82259A1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6" name="Line 91">
                <a:extLst>
                  <a:ext uri="{FF2B5EF4-FFF2-40B4-BE49-F238E27FC236}">
                    <a16:creationId xmlns:a16="http://schemas.microsoft.com/office/drawing/2014/main" id="{9CB2DCE3-FE7F-8641-B9DD-6AF23ECAC3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7" name="Line 92">
                <a:extLst>
                  <a:ext uri="{FF2B5EF4-FFF2-40B4-BE49-F238E27FC236}">
                    <a16:creationId xmlns:a16="http://schemas.microsoft.com/office/drawing/2014/main" id="{AA25581A-8C3D-1148-B3BA-CB79591B13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15" name="Group 93">
              <a:extLst>
                <a:ext uri="{FF2B5EF4-FFF2-40B4-BE49-F238E27FC236}">
                  <a16:creationId xmlns:a16="http://schemas.microsoft.com/office/drawing/2014/main" id="{F7376484-A3E8-454B-BD0E-B12B694D536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08587" y="4532227"/>
              <a:ext cx="862013" cy="292100"/>
              <a:chOff x="563" y="1335"/>
              <a:chExt cx="543" cy="184"/>
            </a:xfrm>
          </p:grpSpPr>
          <p:sp>
            <p:nvSpPr>
              <p:cNvPr id="252" name="Rectangle 94">
                <a:extLst>
                  <a:ext uri="{FF2B5EF4-FFF2-40B4-BE49-F238E27FC236}">
                    <a16:creationId xmlns:a16="http://schemas.microsoft.com/office/drawing/2014/main" id="{639F89EE-D3A0-524A-B224-28899254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" name="Line 95">
                <a:extLst>
                  <a:ext uri="{FF2B5EF4-FFF2-40B4-BE49-F238E27FC236}">
                    <a16:creationId xmlns:a16="http://schemas.microsoft.com/office/drawing/2014/main" id="{5577C368-B620-A440-9D8C-A6F2CFCE9F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" name="Line 96">
                <a:extLst>
                  <a:ext uri="{FF2B5EF4-FFF2-40B4-BE49-F238E27FC236}">
                    <a16:creationId xmlns:a16="http://schemas.microsoft.com/office/drawing/2014/main" id="{FFD9F466-BA37-A44B-8E81-039AD58169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16" name="Group 97">
              <a:extLst>
                <a:ext uri="{FF2B5EF4-FFF2-40B4-BE49-F238E27FC236}">
                  <a16:creationId xmlns:a16="http://schemas.microsoft.com/office/drawing/2014/main" id="{5AFE6EB8-C61E-EF43-8372-7FA70008C2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08587" y="2424027"/>
              <a:ext cx="862013" cy="292100"/>
              <a:chOff x="563" y="1335"/>
              <a:chExt cx="543" cy="184"/>
            </a:xfrm>
          </p:grpSpPr>
          <p:sp>
            <p:nvSpPr>
              <p:cNvPr id="249" name="Rectangle 98">
                <a:extLst>
                  <a:ext uri="{FF2B5EF4-FFF2-40B4-BE49-F238E27FC236}">
                    <a16:creationId xmlns:a16="http://schemas.microsoft.com/office/drawing/2014/main" id="{C5346478-0F25-E140-9E3B-2EE63533FC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0" name="Line 99">
                <a:extLst>
                  <a:ext uri="{FF2B5EF4-FFF2-40B4-BE49-F238E27FC236}">
                    <a16:creationId xmlns:a16="http://schemas.microsoft.com/office/drawing/2014/main" id="{CB08108D-1EA4-D549-9D92-0327064BAF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" name="Line 100">
                <a:extLst>
                  <a:ext uri="{FF2B5EF4-FFF2-40B4-BE49-F238E27FC236}">
                    <a16:creationId xmlns:a16="http://schemas.microsoft.com/office/drawing/2014/main" id="{4F73A713-DDB9-E843-B51C-B9EE8D9A5F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17" name="Group 101">
              <a:extLst>
                <a:ext uri="{FF2B5EF4-FFF2-40B4-BE49-F238E27FC236}">
                  <a16:creationId xmlns:a16="http://schemas.microsoft.com/office/drawing/2014/main" id="{17F7CB36-4ABA-BE44-936E-D0A89DB2DB6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35762" y="2433552"/>
              <a:ext cx="862013" cy="292100"/>
              <a:chOff x="563" y="1335"/>
              <a:chExt cx="543" cy="184"/>
            </a:xfrm>
          </p:grpSpPr>
          <p:sp>
            <p:nvSpPr>
              <p:cNvPr id="246" name="Rectangle 102">
                <a:extLst>
                  <a:ext uri="{FF2B5EF4-FFF2-40B4-BE49-F238E27FC236}">
                    <a16:creationId xmlns:a16="http://schemas.microsoft.com/office/drawing/2014/main" id="{ACB6DCDA-A76D-5E48-A718-7989316852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7" name="Line 103">
                <a:extLst>
                  <a:ext uri="{FF2B5EF4-FFF2-40B4-BE49-F238E27FC236}">
                    <a16:creationId xmlns:a16="http://schemas.microsoft.com/office/drawing/2014/main" id="{EF35A5A4-9E6B-D245-A0B3-2093950041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8" name="Line 104">
                <a:extLst>
                  <a:ext uri="{FF2B5EF4-FFF2-40B4-BE49-F238E27FC236}">
                    <a16:creationId xmlns:a16="http://schemas.microsoft.com/office/drawing/2014/main" id="{90AF64C1-5272-C64C-9048-D5B89BAB36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18" name="Group 113">
              <a:extLst>
                <a:ext uri="{FF2B5EF4-FFF2-40B4-BE49-F238E27FC236}">
                  <a16:creationId xmlns:a16="http://schemas.microsoft.com/office/drawing/2014/main" id="{81292BF8-90A2-B043-BC39-93F7251751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86725" y="3025690"/>
              <a:ext cx="862012" cy="292100"/>
              <a:chOff x="563" y="1335"/>
              <a:chExt cx="543" cy="184"/>
            </a:xfrm>
          </p:grpSpPr>
          <p:sp>
            <p:nvSpPr>
              <p:cNvPr id="243" name="Rectangle 114">
                <a:extLst>
                  <a:ext uri="{FF2B5EF4-FFF2-40B4-BE49-F238E27FC236}">
                    <a16:creationId xmlns:a16="http://schemas.microsoft.com/office/drawing/2014/main" id="{900C54E2-B744-5344-A771-4042B60D38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4" name="Line 115">
                <a:extLst>
                  <a:ext uri="{FF2B5EF4-FFF2-40B4-BE49-F238E27FC236}">
                    <a16:creationId xmlns:a16="http://schemas.microsoft.com/office/drawing/2014/main" id="{8D41CF64-1ABA-1D4C-BFD1-F15B79AF4A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" name="Line 116">
                <a:extLst>
                  <a:ext uri="{FF2B5EF4-FFF2-40B4-BE49-F238E27FC236}">
                    <a16:creationId xmlns:a16="http://schemas.microsoft.com/office/drawing/2014/main" id="{2CFB661B-B00F-2B47-9CD2-BA10E9AF8D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19" name="Group 117">
              <a:extLst>
                <a:ext uri="{FF2B5EF4-FFF2-40B4-BE49-F238E27FC236}">
                  <a16:creationId xmlns:a16="http://schemas.microsoft.com/office/drawing/2014/main" id="{AFDA5CA5-E221-7341-BBD3-D759AD08EB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3097127"/>
              <a:ext cx="862012" cy="292100"/>
              <a:chOff x="563" y="1335"/>
              <a:chExt cx="543" cy="184"/>
            </a:xfrm>
          </p:grpSpPr>
          <p:sp>
            <p:nvSpPr>
              <p:cNvPr id="240" name="Rectangle 118">
                <a:extLst>
                  <a:ext uri="{FF2B5EF4-FFF2-40B4-BE49-F238E27FC236}">
                    <a16:creationId xmlns:a16="http://schemas.microsoft.com/office/drawing/2014/main" id="{DEB595C9-3303-AF4C-AD61-625208C028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1" name="Line 119">
                <a:extLst>
                  <a:ext uri="{FF2B5EF4-FFF2-40B4-BE49-F238E27FC236}">
                    <a16:creationId xmlns:a16="http://schemas.microsoft.com/office/drawing/2014/main" id="{527D5BAD-B93A-E746-985A-4C7C806D11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2" name="Line 120">
                <a:extLst>
                  <a:ext uri="{FF2B5EF4-FFF2-40B4-BE49-F238E27FC236}">
                    <a16:creationId xmlns:a16="http://schemas.microsoft.com/office/drawing/2014/main" id="{54FFF492-B62D-4441-8302-68A4F14D25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20" name="Oval 122">
              <a:extLst>
                <a:ext uri="{FF2B5EF4-FFF2-40B4-BE49-F238E27FC236}">
                  <a16:creationId xmlns:a16="http://schemas.microsoft.com/office/drawing/2014/main" id="{2B03213B-DCCF-B943-9AA4-9F9F93D245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2" y="2689140"/>
              <a:ext cx="487363" cy="2338387"/>
            </a:xfrm>
            <a:prstGeom prst="ellipse">
              <a:avLst/>
            </a:prstGeom>
            <a:noFill/>
            <a:ln w="28575">
              <a:solidFill>
                <a:srgbClr val="919191"/>
              </a:solidFill>
              <a:prstDash val="sysDot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22" name="Group 73">
              <a:extLst>
                <a:ext uri="{FF2B5EF4-FFF2-40B4-BE49-F238E27FC236}">
                  <a16:creationId xmlns:a16="http://schemas.microsoft.com/office/drawing/2014/main" id="{35C51BBB-0C43-0A46-979A-7639416912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81125" y="3216190"/>
              <a:ext cx="862012" cy="292100"/>
              <a:chOff x="563" y="1335"/>
              <a:chExt cx="543" cy="184"/>
            </a:xfrm>
          </p:grpSpPr>
          <p:sp>
            <p:nvSpPr>
              <p:cNvPr id="237" name="Rectangle 74">
                <a:extLst>
                  <a:ext uri="{FF2B5EF4-FFF2-40B4-BE49-F238E27FC236}">
                    <a16:creationId xmlns:a16="http://schemas.microsoft.com/office/drawing/2014/main" id="{E2E08117-9F9F-5B40-BF95-5AA1B69BE0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8" name="Line 75">
                <a:extLst>
                  <a:ext uri="{FF2B5EF4-FFF2-40B4-BE49-F238E27FC236}">
                    <a16:creationId xmlns:a16="http://schemas.microsoft.com/office/drawing/2014/main" id="{7F150584-BB8E-3D4B-A1D4-F6DC452F1C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" name="Line 76">
                <a:extLst>
                  <a:ext uri="{FF2B5EF4-FFF2-40B4-BE49-F238E27FC236}">
                    <a16:creationId xmlns:a16="http://schemas.microsoft.com/office/drawing/2014/main" id="{913761FD-26CB-B947-A48B-8DDE234187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3" name="Group 77">
              <a:extLst>
                <a:ext uri="{FF2B5EF4-FFF2-40B4-BE49-F238E27FC236}">
                  <a16:creationId xmlns:a16="http://schemas.microsoft.com/office/drawing/2014/main" id="{A5C185C3-6B86-CC42-A1D2-512A6CC6A8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22400" y="3913102"/>
              <a:ext cx="862012" cy="292100"/>
              <a:chOff x="563" y="1335"/>
              <a:chExt cx="543" cy="184"/>
            </a:xfrm>
          </p:grpSpPr>
          <p:sp>
            <p:nvSpPr>
              <p:cNvPr id="234" name="Rectangle 78">
                <a:extLst>
                  <a:ext uri="{FF2B5EF4-FFF2-40B4-BE49-F238E27FC236}">
                    <a16:creationId xmlns:a16="http://schemas.microsoft.com/office/drawing/2014/main" id="{17ABE356-06E5-1D49-84C1-CC6B9DDF34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5" name="Line 79">
                <a:extLst>
                  <a:ext uri="{FF2B5EF4-FFF2-40B4-BE49-F238E27FC236}">
                    <a16:creationId xmlns:a16="http://schemas.microsoft.com/office/drawing/2014/main" id="{B1067F9B-C507-494A-8D8B-AFC8BE13B8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6" name="Line 80">
                <a:extLst>
                  <a:ext uri="{FF2B5EF4-FFF2-40B4-BE49-F238E27FC236}">
                    <a16:creationId xmlns:a16="http://schemas.microsoft.com/office/drawing/2014/main" id="{F95A61A2-1AB2-3041-AE92-E6134F1707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4" name="Group 105">
              <a:extLst>
                <a:ext uri="{FF2B5EF4-FFF2-40B4-BE49-F238E27FC236}">
                  <a16:creationId xmlns:a16="http://schemas.microsoft.com/office/drawing/2014/main" id="{C84F2277-66E0-2349-A42A-5857123D40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642100" y="3213015"/>
              <a:ext cx="862012" cy="292100"/>
              <a:chOff x="563" y="1335"/>
              <a:chExt cx="543" cy="184"/>
            </a:xfrm>
          </p:grpSpPr>
          <p:sp>
            <p:nvSpPr>
              <p:cNvPr id="231" name="Rectangle 106">
                <a:extLst>
                  <a:ext uri="{FF2B5EF4-FFF2-40B4-BE49-F238E27FC236}">
                    <a16:creationId xmlns:a16="http://schemas.microsoft.com/office/drawing/2014/main" id="{0E9D67C9-70CE-CC43-904E-02021A5E6C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2" name="Line 107">
                <a:extLst>
                  <a:ext uri="{FF2B5EF4-FFF2-40B4-BE49-F238E27FC236}">
                    <a16:creationId xmlns:a16="http://schemas.microsoft.com/office/drawing/2014/main" id="{FB483CA4-873C-CF4F-920C-89AEC95FDC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3" name="Line 108">
                <a:extLst>
                  <a:ext uri="{FF2B5EF4-FFF2-40B4-BE49-F238E27FC236}">
                    <a16:creationId xmlns:a16="http://schemas.microsoft.com/office/drawing/2014/main" id="{C79D8A9F-F8DA-F746-9252-F3A9F9B40A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5" name="Group 109">
              <a:extLst>
                <a:ext uri="{FF2B5EF4-FFF2-40B4-BE49-F238E27FC236}">
                  <a16:creationId xmlns:a16="http://schemas.microsoft.com/office/drawing/2014/main" id="{118D444D-0BD1-CD4A-A25C-8E1F59D10F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91337" y="4513177"/>
              <a:ext cx="862013" cy="292100"/>
              <a:chOff x="563" y="1335"/>
              <a:chExt cx="543" cy="184"/>
            </a:xfrm>
          </p:grpSpPr>
          <p:sp>
            <p:nvSpPr>
              <p:cNvPr id="228" name="Rectangle 110">
                <a:extLst>
                  <a:ext uri="{FF2B5EF4-FFF2-40B4-BE49-F238E27FC236}">
                    <a16:creationId xmlns:a16="http://schemas.microsoft.com/office/drawing/2014/main" id="{680007B3-A48C-FD48-A759-3FE10ABFD5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9" name="Line 111">
                <a:extLst>
                  <a:ext uri="{FF2B5EF4-FFF2-40B4-BE49-F238E27FC236}">
                    <a16:creationId xmlns:a16="http://schemas.microsoft.com/office/drawing/2014/main" id="{9A4C0D76-904D-2B4B-B214-BD9E574835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0" name="Line 112">
                <a:extLst>
                  <a:ext uri="{FF2B5EF4-FFF2-40B4-BE49-F238E27FC236}">
                    <a16:creationId xmlns:a16="http://schemas.microsoft.com/office/drawing/2014/main" id="{D7CF22DD-0503-2C42-8CC6-698834D786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26" name="Text Box 124">
              <a:extLst>
                <a:ext uri="{FF2B5EF4-FFF2-40B4-BE49-F238E27FC236}">
                  <a16:creationId xmlns:a16="http://schemas.microsoft.com/office/drawing/2014/main" id="{99B68AD4-B2E5-8342-A1B2-CFAEA709B3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8287" y="5024353"/>
              <a:ext cx="468811" cy="36933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 Narrow"/>
                </a:rPr>
                <a:t>PIs</a:t>
              </a:r>
            </a:p>
          </p:txBody>
        </p:sp>
        <p:sp>
          <p:nvSpPr>
            <p:cNvPr id="227" name="Text Box 125">
              <a:extLst>
                <a:ext uri="{FF2B5EF4-FFF2-40B4-BE49-F238E27FC236}">
                  <a16:creationId xmlns:a16="http://schemas.microsoft.com/office/drawing/2014/main" id="{B42755A3-211E-5D49-AC9D-D51120C381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34175" y="5035465"/>
              <a:ext cx="563488" cy="36933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 Narrow"/>
                </a:rPr>
                <a:t>POs</a:t>
              </a:r>
            </a:p>
          </p:txBody>
        </p:sp>
      </p:grpSp>
      <p:sp>
        <p:nvSpPr>
          <p:cNvPr id="267" name="Text Box 72">
            <a:extLst>
              <a:ext uri="{FF2B5EF4-FFF2-40B4-BE49-F238E27FC236}">
                <a16:creationId xmlns:a16="http://schemas.microsoft.com/office/drawing/2014/main" id="{96356B8A-28F3-224B-9B82-77B84B42E0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6625" y="1737361"/>
            <a:ext cx="5689717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Wingdings" pitchFamily="-106" charset="2"/>
              </a:rPr>
              <a:t>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AT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       RAT        </a:t>
            </a:r>
            <a:r>
              <a:rPr kumimoji="0" lang="en-US" sz="1800" b="1" u="none" strike="noStrike" kern="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slack</a:t>
            </a:r>
            <a:r>
              <a:rPr kumimoji="0" lang="en-US" sz="1800" b="1" u="none" strike="noStrike" kern="0" cap="none" spc="0" normalizeH="0" baseline="-2500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= (RAT</a:t>
            </a:r>
            <a:r>
              <a:rPr kumimoji="0" lang="en-US" sz="1800" b="1" u="none" strike="noStrike" kern="0" cap="none" spc="0" normalizeH="0" baseline="-2500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– AT</a:t>
            </a:r>
            <a:r>
              <a:rPr kumimoji="0" lang="en-US" sz="1800" b="1" u="none" strike="noStrike" kern="0" cap="none" spc="0" normalizeH="0" baseline="-2500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grpSp>
        <p:nvGrpSpPr>
          <p:cNvPr id="268" name="Group 126">
            <a:extLst>
              <a:ext uri="{FF2B5EF4-FFF2-40B4-BE49-F238E27FC236}">
                <a16:creationId xmlns:a16="http://schemas.microsoft.com/office/drawing/2014/main" id="{1949BCC2-BA49-BA46-93BF-1BF626935EB0}"/>
              </a:ext>
            </a:extLst>
          </p:cNvPr>
          <p:cNvGrpSpPr>
            <a:grpSpLocks/>
          </p:cNvGrpSpPr>
          <p:nvPr/>
        </p:nvGrpSpPr>
        <p:grpSpPr bwMode="auto">
          <a:xfrm>
            <a:off x="1231991" y="1727267"/>
            <a:ext cx="1044018" cy="353774"/>
            <a:chOff x="563" y="1335"/>
            <a:chExt cx="543" cy="184"/>
          </a:xfrm>
        </p:grpSpPr>
        <p:sp>
          <p:nvSpPr>
            <p:cNvPr id="269" name="Rectangle 127">
              <a:extLst>
                <a:ext uri="{FF2B5EF4-FFF2-40B4-BE49-F238E27FC236}">
                  <a16:creationId xmlns:a16="http://schemas.microsoft.com/office/drawing/2014/main" id="{FC7225C0-121B-F441-8B24-ADDEA935CE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" y="1342"/>
              <a:ext cx="543" cy="177"/>
            </a:xfrm>
            <a:prstGeom prst="rect">
              <a:avLst/>
            </a:prstGeom>
            <a:noFill/>
            <a:ln w="28575">
              <a:solidFill>
                <a:srgbClr val="80808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270" name="Line 128">
              <a:extLst>
                <a:ext uri="{FF2B5EF4-FFF2-40B4-BE49-F238E27FC236}">
                  <a16:creationId xmlns:a16="http://schemas.microsoft.com/office/drawing/2014/main" id="{68222DEA-6271-5448-B33E-1B29CB5CFE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3" y="1335"/>
              <a:ext cx="0" cy="184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271" name="Line 129">
              <a:extLst>
                <a:ext uri="{FF2B5EF4-FFF2-40B4-BE49-F238E27FC236}">
                  <a16:creationId xmlns:a16="http://schemas.microsoft.com/office/drawing/2014/main" id="{8FDDB96C-7535-7247-8275-343E5999BB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6" y="1335"/>
              <a:ext cx="0" cy="184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</p:grpSp>
      <p:sp>
        <p:nvSpPr>
          <p:cNvPr id="272" name="Rectangle 131">
            <a:extLst>
              <a:ext uri="{FF2B5EF4-FFF2-40B4-BE49-F238E27FC236}">
                <a16:creationId xmlns:a16="http://schemas.microsoft.com/office/drawing/2014/main" id="{C83681E8-D5BA-1346-92AD-3C41A39B3C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1299" y="1671509"/>
            <a:ext cx="4933609" cy="509511"/>
          </a:xfrm>
          <a:prstGeom prst="rect">
            <a:avLst/>
          </a:prstGeom>
          <a:noFill/>
          <a:ln w="28575">
            <a:solidFill>
              <a:srgbClr val="80808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Narrow"/>
            </a:endParaRPr>
          </a:p>
        </p:txBody>
      </p:sp>
      <p:sp>
        <p:nvSpPr>
          <p:cNvPr id="273" name="Line 132">
            <a:extLst>
              <a:ext uri="{FF2B5EF4-FFF2-40B4-BE49-F238E27FC236}">
                <a16:creationId xmlns:a16="http://schemas.microsoft.com/office/drawing/2014/main" id="{05D07007-9028-A742-ACF5-C73E767DDF84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0373" y="1663819"/>
            <a:ext cx="0" cy="528738"/>
          </a:xfrm>
          <a:prstGeom prst="line">
            <a:avLst/>
          </a:prstGeom>
          <a:noFill/>
          <a:ln w="28575">
            <a:solidFill>
              <a:srgbClr val="80808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Narrow"/>
            </a:endParaRPr>
          </a:p>
        </p:txBody>
      </p:sp>
      <p:sp>
        <p:nvSpPr>
          <p:cNvPr id="274" name="Line 134">
            <a:extLst>
              <a:ext uri="{FF2B5EF4-FFF2-40B4-BE49-F238E27FC236}">
                <a16:creationId xmlns:a16="http://schemas.microsoft.com/office/drawing/2014/main" id="{03AA7240-72FD-DA4F-9EC6-E88477AC4B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642833" y="1663819"/>
            <a:ext cx="0" cy="528738"/>
          </a:xfrm>
          <a:prstGeom prst="line">
            <a:avLst/>
          </a:prstGeom>
          <a:noFill/>
          <a:ln w="28575">
            <a:solidFill>
              <a:srgbClr val="80808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Narrow"/>
            </a:endParaRPr>
          </a:p>
        </p:txBody>
      </p:sp>
      <p:sp>
        <p:nvSpPr>
          <p:cNvPr id="275" name="Right Arrow 274">
            <a:extLst>
              <a:ext uri="{FF2B5EF4-FFF2-40B4-BE49-F238E27FC236}">
                <a16:creationId xmlns:a16="http://schemas.microsoft.com/office/drawing/2014/main" id="{266AA9BD-5DC1-EA46-BC1D-10C2CCD52916}"/>
              </a:ext>
            </a:extLst>
          </p:cNvPr>
          <p:cNvSpPr/>
          <p:nvPr/>
        </p:nvSpPr>
        <p:spPr>
          <a:xfrm>
            <a:off x="1193915" y="2280346"/>
            <a:ext cx="5405785" cy="746641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Compute</a:t>
            </a:r>
            <a:r>
              <a:rPr kumimoji="0" lang="en-US" sz="200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ATs </a:t>
            </a:r>
            <a:r>
              <a:rPr kumimoji="0" lang="en-US" sz="2000" b="1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kumimoji="0" lang="en-US" sz="200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SRC </a:t>
            </a:r>
            <a:r>
              <a:rPr kumimoji="0" lang="en-US" sz="2000" b="1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kumimoji="0" lang="en-US" sz="200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SNK</a:t>
            </a:r>
            <a:endParaRPr kumimoji="0" lang="en-US" sz="20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15E7B013-626D-CB43-8014-EC099482B24D}"/>
              </a:ext>
            </a:extLst>
          </p:cNvPr>
          <p:cNvSpPr txBox="1"/>
          <p:nvPr/>
        </p:nvSpPr>
        <p:spPr>
          <a:xfrm>
            <a:off x="1355821" y="3944544"/>
            <a:ext cx="379140" cy="447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0</a:t>
            </a:r>
          </a:p>
        </p:txBody>
      </p: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30E32CE2-EC69-1842-9DA4-709966148CB1}"/>
              </a:ext>
            </a:extLst>
          </p:cNvPr>
          <p:cNvGrpSpPr/>
          <p:nvPr/>
        </p:nvGrpSpPr>
        <p:grpSpPr>
          <a:xfrm>
            <a:off x="2869239" y="3256542"/>
            <a:ext cx="408870" cy="2021887"/>
            <a:chOff x="1710030" y="2165234"/>
            <a:chExt cx="337591" cy="1669408"/>
          </a:xfrm>
        </p:grpSpPr>
        <p:sp>
          <p:nvSpPr>
            <p:cNvPr id="278" name="TextBox 277">
              <a:extLst>
                <a:ext uri="{FF2B5EF4-FFF2-40B4-BE49-F238E27FC236}">
                  <a16:creationId xmlns:a16="http://schemas.microsoft.com/office/drawing/2014/main" id="{05782574-D727-674E-8DEB-D09DE3B533D0}"/>
                </a:ext>
              </a:extLst>
            </p:cNvPr>
            <p:cNvSpPr txBox="1"/>
            <p:nvPr/>
          </p:nvSpPr>
          <p:spPr>
            <a:xfrm>
              <a:off x="1711987" y="2165234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00FF"/>
                  </a:solidFill>
                  <a:latin typeface="+mj-lt"/>
                </a:rPr>
                <a:t>0</a:t>
              </a:r>
            </a:p>
          </p:txBody>
        </p:sp>
        <p:sp>
          <p:nvSpPr>
            <p:cNvPr id="279" name="TextBox 278">
              <a:extLst>
                <a:ext uri="{FF2B5EF4-FFF2-40B4-BE49-F238E27FC236}">
                  <a16:creationId xmlns:a16="http://schemas.microsoft.com/office/drawing/2014/main" id="{92219E59-4DAB-E24E-9531-B7A5D9239F70}"/>
                </a:ext>
              </a:extLst>
            </p:cNvPr>
            <p:cNvSpPr txBox="1"/>
            <p:nvPr/>
          </p:nvSpPr>
          <p:spPr>
            <a:xfrm>
              <a:off x="1710030" y="2879729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00FF"/>
                  </a:solidFill>
                  <a:latin typeface="+mj-lt"/>
                </a:rPr>
                <a:t>0</a:t>
              </a:r>
            </a:p>
          </p:txBody>
        </p:sp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50B6A94D-3FE1-1947-ABD0-2954271F86E1}"/>
                </a:ext>
              </a:extLst>
            </p:cNvPr>
            <p:cNvSpPr txBox="1"/>
            <p:nvPr/>
          </p:nvSpPr>
          <p:spPr>
            <a:xfrm>
              <a:off x="1734577" y="3465310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00FF"/>
                  </a:solidFill>
                  <a:latin typeface="+mj-lt"/>
                </a:rPr>
                <a:t>0</a:t>
              </a:r>
            </a:p>
          </p:txBody>
        </p:sp>
      </p:grpSp>
      <p:sp>
        <p:nvSpPr>
          <p:cNvPr id="281" name="TextBox 280">
            <a:extLst>
              <a:ext uri="{FF2B5EF4-FFF2-40B4-BE49-F238E27FC236}">
                <a16:creationId xmlns:a16="http://schemas.microsoft.com/office/drawing/2014/main" id="{8279CB09-7A06-DF45-9918-CA3A98D03377}"/>
              </a:ext>
            </a:extLst>
          </p:cNvPr>
          <p:cNvSpPr txBox="1"/>
          <p:nvPr/>
        </p:nvSpPr>
        <p:spPr>
          <a:xfrm>
            <a:off x="5939534" y="4705509"/>
            <a:ext cx="379140" cy="447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6</a:t>
            </a:r>
          </a:p>
        </p:txBody>
      </p: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268BB41C-D7B3-4843-897E-CAAD1812925F}"/>
              </a:ext>
            </a:extLst>
          </p:cNvPr>
          <p:cNvGrpSpPr/>
          <p:nvPr/>
        </p:nvGrpSpPr>
        <p:grpSpPr>
          <a:xfrm>
            <a:off x="4821777" y="3280075"/>
            <a:ext cx="486701" cy="2660035"/>
            <a:chOff x="3313194" y="2184665"/>
            <a:chExt cx="401854" cy="2196307"/>
          </a:xfrm>
        </p:grpSpPr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841832F2-A8D6-9C4B-899F-01E10719706D}"/>
                </a:ext>
              </a:extLst>
            </p:cNvPr>
            <p:cNvSpPr txBox="1"/>
            <p:nvPr/>
          </p:nvSpPr>
          <p:spPr>
            <a:xfrm>
              <a:off x="3402004" y="2184665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00FF"/>
                  </a:solidFill>
                  <a:latin typeface="+mj-lt"/>
                </a:rPr>
                <a:t>1</a:t>
              </a:r>
            </a:p>
          </p:txBody>
        </p:sp>
        <p:sp>
          <p:nvSpPr>
            <p:cNvPr id="284" name="TextBox 283">
              <a:extLst>
                <a:ext uri="{FF2B5EF4-FFF2-40B4-BE49-F238E27FC236}">
                  <a16:creationId xmlns:a16="http://schemas.microsoft.com/office/drawing/2014/main" id="{E8B25A36-21C3-1642-9A8A-926BD221E805}"/>
                </a:ext>
              </a:extLst>
            </p:cNvPr>
            <p:cNvSpPr txBox="1"/>
            <p:nvPr/>
          </p:nvSpPr>
          <p:spPr>
            <a:xfrm>
              <a:off x="3313194" y="4011640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00FF"/>
                  </a:solidFill>
                  <a:latin typeface="+mj-lt"/>
                </a:rPr>
                <a:t>2</a:t>
              </a:r>
            </a:p>
          </p:txBody>
        </p:sp>
      </p:grp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02023AB1-DD00-5245-9A05-E4E15CBE9048}"/>
              </a:ext>
            </a:extLst>
          </p:cNvPr>
          <p:cNvGrpSpPr/>
          <p:nvPr/>
        </p:nvGrpSpPr>
        <p:grpSpPr>
          <a:xfrm>
            <a:off x="6909648" y="3239550"/>
            <a:ext cx="534624" cy="2749606"/>
            <a:chOff x="5046069" y="2151205"/>
            <a:chExt cx="441422" cy="2270263"/>
          </a:xfrm>
        </p:grpSpPr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09167D18-1A02-0943-BD0A-254FC7570095}"/>
                </a:ext>
              </a:extLst>
            </p:cNvPr>
            <p:cNvSpPr txBox="1"/>
            <p:nvPr/>
          </p:nvSpPr>
          <p:spPr>
            <a:xfrm>
              <a:off x="5092019" y="2151205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00FF"/>
                  </a:solidFill>
                  <a:latin typeface="+mj-lt"/>
                </a:rPr>
                <a:t>4</a:t>
              </a:r>
            </a:p>
          </p:txBody>
        </p:sp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B9039244-39C7-284B-B068-41DD112D026E}"/>
                </a:ext>
              </a:extLst>
            </p:cNvPr>
            <p:cNvSpPr txBox="1"/>
            <p:nvPr/>
          </p:nvSpPr>
          <p:spPr>
            <a:xfrm>
              <a:off x="5046069" y="4052136"/>
              <a:ext cx="44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00FF"/>
                  </a:solidFill>
                  <a:latin typeface="+mj-lt"/>
                </a:rPr>
                <a:t>10</a:t>
              </a:r>
            </a:p>
          </p:txBody>
        </p:sp>
      </p:grpSp>
      <p:sp>
        <p:nvSpPr>
          <p:cNvPr id="288" name="TextBox 287">
            <a:extLst>
              <a:ext uri="{FF2B5EF4-FFF2-40B4-BE49-F238E27FC236}">
                <a16:creationId xmlns:a16="http://schemas.microsoft.com/office/drawing/2014/main" id="{B0E5BDFE-7592-9E47-8676-8C6C5890402E}"/>
              </a:ext>
            </a:extLst>
          </p:cNvPr>
          <p:cNvSpPr txBox="1"/>
          <p:nvPr/>
        </p:nvSpPr>
        <p:spPr>
          <a:xfrm>
            <a:off x="8471608" y="4141893"/>
            <a:ext cx="534624" cy="447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12</a:t>
            </a: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677CB51F-C611-CB4B-8E69-B3E7C3380135}"/>
              </a:ext>
            </a:extLst>
          </p:cNvPr>
          <p:cNvSpPr txBox="1"/>
          <p:nvPr/>
        </p:nvSpPr>
        <p:spPr>
          <a:xfrm>
            <a:off x="8580404" y="3235555"/>
            <a:ext cx="379140" cy="447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7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5D6FB22D-B986-9B42-968B-4799DA058A5B}"/>
              </a:ext>
            </a:extLst>
          </p:cNvPr>
          <p:cNvSpPr txBox="1"/>
          <p:nvPr/>
        </p:nvSpPr>
        <p:spPr>
          <a:xfrm>
            <a:off x="8706893" y="5541478"/>
            <a:ext cx="534624" cy="447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15</a:t>
            </a: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8D0942ED-AE12-DB45-888D-725276C647C1}"/>
              </a:ext>
            </a:extLst>
          </p:cNvPr>
          <p:cNvSpPr txBox="1"/>
          <p:nvPr/>
        </p:nvSpPr>
        <p:spPr>
          <a:xfrm>
            <a:off x="9993730" y="3928149"/>
            <a:ext cx="534624" cy="447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15</a:t>
            </a:r>
          </a:p>
        </p:txBody>
      </p: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18F6ED7F-50B5-B543-844A-EF8C2959F304}"/>
              </a:ext>
            </a:extLst>
          </p:cNvPr>
          <p:cNvGrpSpPr/>
          <p:nvPr/>
        </p:nvGrpSpPr>
        <p:grpSpPr>
          <a:xfrm>
            <a:off x="9778780" y="1487318"/>
            <a:ext cx="1498935" cy="1415628"/>
            <a:chOff x="7314799" y="749005"/>
            <a:chExt cx="1232000" cy="1163529"/>
          </a:xfrm>
        </p:grpSpPr>
        <p:grpSp>
          <p:nvGrpSpPr>
            <p:cNvPr id="295" name="Group 294">
              <a:extLst>
                <a:ext uri="{FF2B5EF4-FFF2-40B4-BE49-F238E27FC236}">
                  <a16:creationId xmlns:a16="http://schemas.microsoft.com/office/drawing/2014/main" id="{A12C5938-63F4-CC46-AA0D-D7B6B9E6A282}"/>
                </a:ext>
              </a:extLst>
            </p:cNvPr>
            <p:cNvGrpSpPr/>
            <p:nvPr/>
          </p:nvGrpSpPr>
          <p:grpSpPr>
            <a:xfrm>
              <a:off x="7314799" y="749005"/>
              <a:ext cx="1225550" cy="1101246"/>
              <a:chOff x="979792" y="2670379"/>
              <a:chExt cx="1225550" cy="1557337"/>
            </a:xfrm>
          </p:grpSpPr>
          <p:sp>
            <p:nvSpPr>
              <p:cNvPr id="303" name="Line 82">
                <a:extLst>
                  <a:ext uri="{FF2B5EF4-FFF2-40B4-BE49-F238E27FC236}">
                    <a16:creationId xmlns:a16="http://schemas.microsoft.com/office/drawing/2014/main" id="{33505E6B-B117-2C42-AA43-CA7BB2F9B7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79792" y="2679904"/>
                <a:ext cx="0" cy="1547812"/>
              </a:xfrm>
              <a:prstGeom prst="line">
                <a:avLst/>
              </a:prstGeom>
              <a:noFill/>
              <a:ln w="38100" cap="rnd" cmpd="sng">
                <a:solidFill>
                  <a:srgbClr val="3333CC"/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4" name="Line 83">
                <a:extLst>
                  <a:ext uri="{FF2B5EF4-FFF2-40B4-BE49-F238E27FC236}">
                    <a16:creationId xmlns:a16="http://schemas.microsoft.com/office/drawing/2014/main" id="{2DD275C3-932D-304B-82BF-52FC0B9BEC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5342" y="2670379"/>
                <a:ext cx="0" cy="1538287"/>
              </a:xfrm>
              <a:prstGeom prst="line">
                <a:avLst/>
              </a:prstGeom>
              <a:noFill/>
              <a:ln w="38100" cap="rnd" cmpd="sng">
                <a:solidFill>
                  <a:srgbClr val="3333CC"/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A7215CF3-BF97-CE4C-A4EA-016D94C53A6F}"/>
                </a:ext>
              </a:extLst>
            </p:cNvPr>
            <p:cNvGrpSpPr/>
            <p:nvPr/>
          </p:nvGrpSpPr>
          <p:grpSpPr>
            <a:xfrm>
              <a:off x="7319561" y="1124465"/>
              <a:ext cx="1227238" cy="388176"/>
              <a:chOff x="984554" y="3365704"/>
              <a:chExt cx="1227238" cy="388176"/>
            </a:xfrm>
          </p:grpSpPr>
          <p:sp>
            <p:nvSpPr>
              <p:cNvPr id="298" name="Line 42">
                <a:extLst>
                  <a:ext uri="{FF2B5EF4-FFF2-40B4-BE49-F238E27FC236}">
                    <a16:creationId xmlns:a16="http://schemas.microsoft.com/office/drawing/2014/main" id="{5C759245-936A-B040-8FD3-2CF63D525A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7371" y="3746703"/>
                <a:ext cx="644421" cy="7177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9" name="Line 43">
                <a:extLst>
                  <a:ext uri="{FF2B5EF4-FFF2-40B4-BE49-F238E27FC236}">
                    <a16:creationId xmlns:a16="http://schemas.microsoft.com/office/drawing/2014/main" id="{568A0836-9270-D24B-925E-8C9AD6E000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845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0" name="Line 44">
                <a:extLst>
                  <a:ext uri="{FF2B5EF4-FFF2-40B4-BE49-F238E27FC236}">
                    <a16:creationId xmlns:a16="http://schemas.microsoft.com/office/drawing/2014/main" id="{34B86CDF-3471-F644-9027-AD24C3E1D9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92592" y="3365704"/>
                <a:ext cx="609600" cy="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1" name="Line 45">
                <a:extLst>
                  <a:ext uri="{FF2B5EF4-FFF2-40B4-BE49-F238E27FC236}">
                    <a16:creationId xmlns:a16="http://schemas.microsoft.com/office/drawing/2014/main" id="{A740A2D3-1382-E844-8F58-0133CAC87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41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2" name="Line 59">
                <a:extLst>
                  <a:ext uri="{FF2B5EF4-FFF2-40B4-BE49-F238E27FC236}">
                    <a16:creationId xmlns:a16="http://schemas.microsoft.com/office/drawing/2014/main" id="{84CFE7B6-BCE1-9A4A-A83B-B46C8BD56A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37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97" name="TextBox 296">
              <a:extLst>
                <a:ext uri="{FF2B5EF4-FFF2-40B4-BE49-F238E27FC236}">
                  <a16:creationId xmlns:a16="http://schemas.microsoft.com/office/drawing/2014/main" id="{A8BBEE8D-DA12-C24B-B25E-6CFB2C54930F}"/>
                </a:ext>
              </a:extLst>
            </p:cNvPr>
            <p:cNvSpPr txBox="1"/>
            <p:nvPr/>
          </p:nvSpPr>
          <p:spPr>
            <a:xfrm>
              <a:off x="7492796" y="1634271"/>
              <a:ext cx="886965" cy="278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Cycle=12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422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1622D-61BD-A848-866A-2505DA7E2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Compute RATs …</a:t>
            </a:r>
          </a:p>
        </p:txBody>
      </p: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071A9E7A-77F2-BC4E-BCCE-2A3D9D8270AA}"/>
              </a:ext>
            </a:extLst>
          </p:cNvPr>
          <p:cNvGrpSpPr/>
          <p:nvPr/>
        </p:nvGrpSpPr>
        <p:grpSpPr>
          <a:xfrm>
            <a:off x="1414555" y="3283855"/>
            <a:ext cx="9534871" cy="3176008"/>
            <a:chOff x="0" y="2424027"/>
            <a:chExt cx="8948737" cy="2980770"/>
          </a:xfrm>
        </p:grpSpPr>
        <p:sp>
          <p:nvSpPr>
            <p:cNvPr id="333" name="Oval 5">
              <a:extLst>
                <a:ext uri="{FF2B5EF4-FFF2-40B4-BE49-F238E27FC236}">
                  <a16:creationId xmlns:a16="http://schemas.microsoft.com/office/drawing/2014/main" id="{DB82BC01-AEF7-5B47-95A8-EF58AB8994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4" name="Oval 6">
              <a:extLst>
                <a:ext uri="{FF2B5EF4-FFF2-40B4-BE49-F238E27FC236}">
                  <a16:creationId xmlns:a16="http://schemas.microsoft.com/office/drawing/2014/main" id="{47F89AEC-09D5-1B41-81A7-246166424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5" name="Oval 7">
              <a:extLst>
                <a:ext uri="{FF2B5EF4-FFF2-40B4-BE49-F238E27FC236}">
                  <a16:creationId xmlns:a16="http://schemas.microsoft.com/office/drawing/2014/main" id="{37918EB8-133F-B149-B86B-DEC8552D58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6" name="Oval 8">
              <a:extLst>
                <a:ext uri="{FF2B5EF4-FFF2-40B4-BE49-F238E27FC236}">
                  <a16:creationId xmlns:a16="http://schemas.microsoft.com/office/drawing/2014/main" id="{A5E57EDF-E637-E441-AA83-B96397A29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7" name="Oval 9">
              <a:extLst>
                <a:ext uri="{FF2B5EF4-FFF2-40B4-BE49-F238E27FC236}">
                  <a16:creationId xmlns:a16="http://schemas.microsoft.com/office/drawing/2014/main" id="{D1FF5BEE-3EB6-B440-9FF2-ACBB6BFA5B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8" name="Oval 10">
              <a:extLst>
                <a:ext uri="{FF2B5EF4-FFF2-40B4-BE49-F238E27FC236}">
                  <a16:creationId xmlns:a16="http://schemas.microsoft.com/office/drawing/2014/main" id="{7D2D64F7-E556-5C41-BA16-9B283492F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9" name="Oval 11">
              <a:extLst>
                <a:ext uri="{FF2B5EF4-FFF2-40B4-BE49-F238E27FC236}">
                  <a16:creationId xmlns:a16="http://schemas.microsoft.com/office/drawing/2014/main" id="{1B194392-D0F7-604D-AC39-7F324ADF9C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47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0" name="Oval 12">
              <a:extLst>
                <a:ext uri="{FF2B5EF4-FFF2-40B4-BE49-F238E27FC236}">
                  <a16:creationId xmlns:a16="http://schemas.microsoft.com/office/drawing/2014/main" id="{E6AA3A63-BFEA-FA4D-9B3E-80B14A68AF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39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1" name="Oval 13">
              <a:extLst>
                <a:ext uri="{FF2B5EF4-FFF2-40B4-BE49-F238E27FC236}">
                  <a16:creationId xmlns:a16="http://schemas.microsoft.com/office/drawing/2014/main" id="{7BBC0FA9-FBCC-9547-89C7-69CDDB49E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47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2" name="Oval 14">
              <a:extLst>
                <a:ext uri="{FF2B5EF4-FFF2-40B4-BE49-F238E27FC236}">
                  <a16:creationId xmlns:a16="http://schemas.microsoft.com/office/drawing/2014/main" id="{43ECA1CC-3E39-4644-B787-BC43E17B44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59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3" name="Oval 15">
              <a:extLst>
                <a:ext uri="{FF2B5EF4-FFF2-40B4-BE49-F238E27FC236}">
                  <a16:creationId xmlns:a16="http://schemas.microsoft.com/office/drawing/2014/main" id="{94A30930-39D7-6043-BB7A-C615027239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59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4" name="Line 16">
              <a:extLst>
                <a:ext uri="{FF2B5EF4-FFF2-40B4-BE49-F238E27FC236}">
                  <a16:creationId xmlns:a16="http://schemas.microsoft.com/office/drawing/2014/main" id="{EFCCC4E7-CE40-0340-88F0-5747917AD3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2876465"/>
              <a:ext cx="17526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5" name="Line 17">
              <a:extLst>
                <a:ext uri="{FF2B5EF4-FFF2-40B4-BE49-F238E27FC236}">
                  <a16:creationId xmlns:a16="http://schemas.microsoft.com/office/drawing/2014/main" id="{B4273A3E-1866-1948-A452-BA389CCA48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4400465"/>
              <a:ext cx="17526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6" name="Line 18">
              <a:extLst>
                <a:ext uri="{FF2B5EF4-FFF2-40B4-BE49-F238E27FC236}">
                  <a16:creationId xmlns:a16="http://schemas.microsoft.com/office/drawing/2014/main" id="{A3FFCC12-EB9B-8741-818B-4092500398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2137" y="3638465"/>
              <a:ext cx="29718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7" name="Line 19">
              <a:extLst>
                <a:ext uri="{FF2B5EF4-FFF2-40B4-BE49-F238E27FC236}">
                  <a16:creationId xmlns:a16="http://schemas.microsoft.com/office/drawing/2014/main" id="{8E4FA7A1-1C81-B74D-A760-8E778EB0F9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3638465"/>
              <a:ext cx="2971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8" name="Line 20">
              <a:extLst>
                <a:ext uri="{FF2B5EF4-FFF2-40B4-BE49-F238E27FC236}">
                  <a16:creationId xmlns:a16="http://schemas.microsoft.com/office/drawing/2014/main" id="{CAEADBC3-AA39-5847-A60E-63F2555DAB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2876465"/>
              <a:ext cx="10668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9" name="Line 21">
              <a:extLst>
                <a:ext uri="{FF2B5EF4-FFF2-40B4-BE49-F238E27FC236}">
                  <a16:creationId xmlns:a16="http://schemas.microsoft.com/office/drawing/2014/main" id="{EE3BC7BB-789C-9D40-8001-8AA04C0505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2876465"/>
              <a:ext cx="1828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0" name="Line 22">
              <a:extLst>
                <a:ext uri="{FF2B5EF4-FFF2-40B4-BE49-F238E27FC236}">
                  <a16:creationId xmlns:a16="http://schemas.microsoft.com/office/drawing/2014/main" id="{03E29464-BC63-4C4D-9C6F-5D8F50962B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86337" y="3638465"/>
              <a:ext cx="6096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1" name="Line 23">
              <a:extLst>
                <a:ext uri="{FF2B5EF4-FFF2-40B4-BE49-F238E27FC236}">
                  <a16:creationId xmlns:a16="http://schemas.microsoft.com/office/drawing/2014/main" id="{D4CCF5BB-B0CB-C54C-9711-7919C8EE8F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4400465"/>
              <a:ext cx="1828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2" name="Line 24">
              <a:extLst>
                <a:ext uri="{FF2B5EF4-FFF2-40B4-BE49-F238E27FC236}">
                  <a16:creationId xmlns:a16="http://schemas.microsoft.com/office/drawing/2014/main" id="{C6DA4797-C852-A944-B779-C047439743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8337" y="4400465"/>
              <a:ext cx="1143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3" name="Line 25">
              <a:extLst>
                <a:ext uri="{FF2B5EF4-FFF2-40B4-BE49-F238E27FC236}">
                  <a16:creationId xmlns:a16="http://schemas.microsoft.com/office/drawing/2014/main" id="{76CB22B4-9C7D-6E47-B5DF-FE2C8C6877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48337" y="3638465"/>
              <a:ext cx="11430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4" name="Line 26">
              <a:extLst>
                <a:ext uri="{FF2B5EF4-FFF2-40B4-BE49-F238E27FC236}">
                  <a16:creationId xmlns:a16="http://schemas.microsoft.com/office/drawing/2014/main" id="{7FF46518-D5B0-3E4D-9BB9-B124895455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86337" y="3638465"/>
              <a:ext cx="1905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5" name="Line 27">
              <a:extLst>
                <a:ext uri="{FF2B5EF4-FFF2-40B4-BE49-F238E27FC236}">
                  <a16:creationId xmlns:a16="http://schemas.microsoft.com/office/drawing/2014/main" id="{2F68ED14-7233-9443-A476-9043CD86B2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8337" y="2876465"/>
              <a:ext cx="1143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6" name="Line 28">
              <a:extLst>
                <a:ext uri="{FF2B5EF4-FFF2-40B4-BE49-F238E27FC236}">
                  <a16:creationId xmlns:a16="http://schemas.microsoft.com/office/drawing/2014/main" id="{BC184615-2442-8341-8EB1-C27FE4E974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86337" y="2876465"/>
              <a:ext cx="19050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7" name="Text Box 29">
              <a:extLst>
                <a:ext uri="{FF2B5EF4-FFF2-40B4-BE49-F238E27FC236}">
                  <a16:creationId xmlns:a16="http://schemas.microsoft.com/office/drawing/2014/main" id="{B4640A47-9091-E943-A7F0-5A6B3274E0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4137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358" name="Text Box 30">
              <a:extLst>
                <a:ext uri="{FF2B5EF4-FFF2-40B4-BE49-F238E27FC236}">
                  <a16:creationId xmlns:a16="http://schemas.microsoft.com/office/drawing/2014/main" id="{91767A43-369A-C241-80A2-EADF2DFF17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6537" y="3333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4</a:t>
              </a:r>
            </a:p>
          </p:txBody>
        </p:sp>
        <p:sp>
          <p:nvSpPr>
            <p:cNvPr id="359" name="Text Box 31">
              <a:extLst>
                <a:ext uri="{FF2B5EF4-FFF2-40B4-BE49-F238E27FC236}">
                  <a16:creationId xmlns:a16="http://schemas.microsoft.com/office/drawing/2014/main" id="{86846EFB-4626-A34C-8192-0A55E4F2B5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937" y="3790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360" name="Text Box 32">
              <a:extLst>
                <a:ext uri="{FF2B5EF4-FFF2-40B4-BE49-F238E27FC236}">
                  <a16:creationId xmlns:a16="http://schemas.microsoft.com/office/drawing/2014/main" id="{89D29C1A-F450-B243-82EE-1F5B9434E3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6537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361" name="Text Box 33">
              <a:extLst>
                <a:ext uri="{FF2B5EF4-FFF2-40B4-BE49-F238E27FC236}">
                  <a16:creationId xmlns:a16="http://schemas.microsoft.com/office/drawing/2014/main" id="{3B3AADE8-8ED4-DE42-948A-CC2A48FCD0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8962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362" name="Text Box 34">
              <a:extLst>
                <a:ext uri="{FF2B5EF4-FFF2-40B4-BE49-F238E27FC236}">
                  <a16:creationId xmlns:a16="http://schemas.microsoft.com/office/drawing/2014/main" id="{05789DD5-794D-DB41-97EA-AB23CEF23E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51562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5</a:t>
              </a:r>
            </a:p>
          </p:txBody>
        </p:sp>
        <p:sp>
          <p:nvSpPr>
            <p:cNvPr id="363" name="Text Box 35">
              <a:extLst>
                <a:ext uri="{FF2B5EF4-FFF2-40B4-BE49-F238E27FC236}">
                  <a16:creationId xmlns:a16="http://schemas.microsoft.com/office/drawing/2014/main" id="{C2B0AA22-501E-4148-BFA1-7BEA6E0701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137" y="3790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364" name="Text Box 36">
              <a:extLst>
                <a:ext uri="{FF2B5EF4-FFF2-40B4-BE49-F238E27FC236}">
                  <a16:creationId xmlns:a16="http://schemas.microsoft.com/office/drawing/2014/main" id="{C208917A-BE1B-504B-9EE3-0F5A6C86F0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29337" y="3333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365" name="Text Box 37">
              <a:extLst>
                <a:ext uri="{FF2B5EF4-FFF2-40B4-BE49-F238E27FC236}">
                  <a16:creationId xmlns:a16="http://schemas.microsoft.com/office/drawing/2014/main" id="{06DD83D1-C7D2-0044-AFFD-57A483D43E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43537" y="31050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366" name="Text Box 38">
              <a:extLst>
                <a:ext uri="{FF2B5EF4-FFF2-40B4-BE49-F238E27FC236}">
                  <a16:creationId xmlns:a16="http://schemas.microsoft.com/office/drawing/2014/main" id="{D28AFF24-541D-DF44-BA22-1D76A465AD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0537" y="3028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5</a:t>
              </a:r>
            </a:p>
          </p:txBody>
        </p:sp>
        <p:sp>
          <p:nvSpPr>
            <p:cNvPr id="367" name="Text Box 39">
              <a:extLst>
                <a:ext uri="{FF2B5EF4-FFF2-40B4-BE49-F238E27FC236}">
                  <a16:creationId xmlns:a16="http://schemas.microsoft.com/office/drawing/2014/main" id="{05BC14A2-76F3-4241-8BCD-AE373116A2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2937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368" name="Text Box 40">
              <a:extLst>
                <a:ext uri="{FF2B5EF4-FFF2-40B4-BE49-F238E27FC236}">
                  <a16:creationId xmlns:a16="http://schemas.microsoft.com/office/drawing/2014/main" id="{5A8BB8A9-E09D-F640-A108-10ED112EF7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5362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369" name="Text Box 41">
              <a:extLst>
                <a:ext uri="{FF2B5EF4-FFF2-40B4-BE49-F238E27FC236}">
                  <a16:creationId xmlns:a16="http://schemas.microsoft.com/office/drawing/2014/main" id="{3D363F0A-2E96-C74E-8C8E-0262C685EF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60962" y="3714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4</a:t>
              </a:r>
            </a:p>
          </p:txBody>
        </p:sp>
        <p:sp>
          <p:nvSpPr>
            <p:cNvPr id="370" name="Line 54">
              <a:extLst>
                <a:ext uri="{FF2B5EF4-FFF2-40B4-BE49-F238E27FC236}">
                  <a16:creationId xmlns:a16="http://schemas.microsoft.com/office/drawing/2014/main" id="{A0F67757-582B-7A49-B97E-69CE4313C1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24687" y="2895515"/>
              <a:ext cx="1122363" cy="642937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1" name="Oval 55">
              <a:extLst>
                <a:ext uri="{FF2B5EF4-FFF2-40B4-BE49-F238E27FC236}">
                  <a16:creationId xmlns:a16="http://schemas.microsoft.com/office/drawing/2014/main" id="{F9C1983A-0807-1044-ACEB-2C2CDEBD83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9275" y="3455902"/>
              <a:ext cx="384175" cy="374650"/>
            </a:xfrm>
            <a:prstGeom prst="ellipse">
              <a:avLst/>
            </a:prstGeom>
            <a:solidFill>
              <a:srgbClr val="063DE8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itchFamily="-106" charset="0"/>
                </a:rPr>
                <a:t>SNK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itchFamily="-106" charset="0"/>
              </a:endParaRPr>
            </a:p>
          </p:txBody>
        </p:sp>
        <p:sp>
          <p:nvSpPr>
            <p:cNvPr id="372" name="Oval 56">
              <a:extLst>
                <a:ext uri="{FF2B5EF4-FFF2-40B4-BE49-F238E27FC236}">
                  <a16:creationId xmlns:a16="http://schemas.microsoft.com/office/drawing/2014/main" id="{BD896078-10CF-6840-9485-65A2FEFD5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625" y="3435265"/>
              <a:ext cx="384175" cy="374650"/>
            </a:xfrm>
            <a:prstGeom prst="ellipse">
              <a:avLst/>
            </a:prstGeom>
            <a:solidFill>
              <a:srgbClr val="063DE8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itchFamily="-106" charset="0"/>
                </a:rPr>
                <a:t>SRC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itchFamily="-106" charset="0"/>
              </a:endParaRPr>
            </a:p>
          </p:txBody>
        </p:sp>
        <p:sp>
          <p:nvSpPr>
            <p:cNvPr id="373" name="Line 57">
              <a:extLst>
                <a:ext uri="{FF2B5EF4-FFF2-40B4-BE49-F238E27FC236}">
                  <a16:creationId xmlns:a16="http://schemas.microsoft.com/office/drawing/2014/main" id="{EBE5CCB5-1E18-4846-A605-E5321BE2AF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56437" y="3663865"/>
              <a:ext cx="1081088" cy="1905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4" name="Line 58">
              <a:extLst>
                <a:ext uri="{FF2B5EF4-FFF2-40B4-BE49-F238E27FC236}">
                  <a16:creationId xmlns:a16="http://schemas.microsoft.com/office/drawing/2014/main" id="{3E3D8B38-108B-8444-9B14-680020AEF7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88187" y="3787690"/>
              <a:ext cx="1050925" cy="625475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5" name="Line 59">
              <a:extLst>
                <a:ext uri="{FF2B5EF4-FFF2-40B4-BE49-F238E27FC236}">
                  <a16:creationId xmlns:a16="http://schemas.microsoft.com/office/drawing/2014/main" id="{2D6247CE-5DEA-2E46-AFD3-0B97693A61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90575" y="2905040"/>
              <a:ext cx="906462" cy="563562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6" name="Line 60">
              <a:extLst>
                <a:ext uri="{FF2B5EF4-FFF2-40B4-BE49-F238E27FC236}">
                  <a16:creationId xmlns:a16="http://schemas.microsoft.com/office/drawing/2014/main" id="{FC9A6B3C-576F-AB4E-942E-E26BAED283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937" y="3740065"/>
              <a:ext cx="906463" cy="59055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7" name="Line 61">
              <a:extLst>
                <a:ext uri="{FF2B5EF4-FFF2-40B4-BE49-F238E27FC236}">
                  <a16:creationId xmlns:a16="http://schemas.microsoft.com/office/drawing/2014/main" id="{2B8012B5-916D-0945-ADCE-C3C256F686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687" y="3595602"/>
              <a:ext cx="915988" cy="508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8" name="Text Box 62">
              <a:extLst>
                <a:ext uri="{FF2B5EF4-FFF2-40B4-BE49-F238E27FC236}">
                  <a16:creationId xmlns:a16="http://schemas.microsoft.com/office/drawing/2014/main" id="{967E071A-E032-F942-90CA-B2A2C2B3F6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725" y="29971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379" name="Text Box 63">
              <a:extLst>
                <a:ext uri="{FF2B5EF4-FFF2-40B4-BE49-F238E27FC236}">
                  <a16:creationId xmlns:a16="http://schemas.microsoft.com/office/drawing/2014/main" id="{90920282-D59F-724A-B69D-C4B85F618B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2662" y="33400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380" name="Text Box 64">
              <a:extLst>
                <a:ext uri="{FF2B5EF4-FFF2-40B4-BE49-F238E27FC236}">
                  <a16:creationId xmlns:a16="http://schemas.microsoft.com/office/drawing/2014/main" id="{5AC7CC8F-FF7D-4345-BE56-499D1C9335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8075" y="3786102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381" name="Text Box 65">
              <a:extLst>
                <a:ext uri="{FF2B5EF4-FFF2-40B4-BE49-F238E27FC236}">
                  <a16:creationId xmlns:a16="http://schemas.microsoft.com/office/drawing/2014/main" id="{4A9595D0-2ED6-5C4A-BCE0-4AC97DA4EB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73937" y="3868652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382" name="Text Box 66">
              <a:extLst>
                <a:ext uri="{FF2B5EF4-FFF2-40B4-BE49-F238E27FC236}">
                  <a16:creationId xmlns:a16="http://schemas.microsoft.com/office/drawing/2014/main" id="{32F5F861-10EB-AA45-AD5A-7DB1F0F579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99350" y="33908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383" name="Text Box 67">
              <a:extLst>
                <a:ext uri="{FF2B5EF4-FFF2-40B4-BE49-F238E27FC236}">
                  <a16:creationId xmlns:a16="http://schemas.microsoft.com/office/drawing/2014/main" id="{380F1884-846E-2B40-9852-B35CA9DCAD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23175" y="2974890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grpSp>
          <p:nvGrpSpPr>
            <p:cNvPr id="384" name="Group 71">
              <a:extLst>
                <a:ext uri="{FF2B5EF4-FFF2-40B4-BE49-F238E27FC236}">
                  <a16:creationId xmlns:a16="http://schemas.microsoft.com/office/drawing/2014/main" id="{851DE23E-225F-8549-9735-797FE1E3D91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92237" y="2446252"/>
              <a:ext cx="862013" cy="292100"/>
              <a:chOff x="563" y="1335"/>
              <a:chExt cx="543" cy="184"/>
            </a:xfrm>
          </p:grpSpPr>
          <p:sp>
            <p:nvSpPr>
              <p:cNvPr id="437" name="Rectangle 68">
                <a:extLst>
                  <a:ext uri="{FF2B5EF4-FFF2-40B4-BE49-F238E27FC236}">
                    <a16:creationId xmlns:a16="http://schemas.microsoft.com/office/drawing/2014/main" id="{0C3BC200-B562-CE48-8C5D-DB21AD7652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8" name="Line 69">
                <a:extLst>
                  <a:ext uri="{FF2B5EF4-FFF2-40B4-BE49-F238E27FC236}">
                    <a16:creationId xmlns:a16="http://schemas.microsoft.com/office/drawing/2014/main" id="{9D314F59-D52D-4341-B444-FFBDD849F2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9" name="Line 70">
                <a:extLst>
                  <a:ext uri="{FF2B5EF4-FFF2-40B4-BE49-F238E27FC236}">
                    <a16:creationId xmlns:a16="http://schemas.microsoft.com/office/drawing/2014/main" id="{76ED0EE1-CF22-5845-BAA4-6769DF19F9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85" name="Group 81">
              <a:extLst>
                <a:ext uri="{FF2B5EF4-FFF2-40B4-BE49-F238E27FC236}">
                  <a16:creationId xmlns:a16="http://schemas.microsoft.com/office/drawing/2014/main" id="{5808452E-2866-224C-AC9C-26F44F51B9B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94062" y="2435140"/>
              <a:ext cx="862013" cy="292100"/>
              <a:chOff x="563" y="1335"/>
              <a:chExt cx="543" cy="184"/>
            </a:xfrm>
          </p:grpSpPr>
          <p:sp>
            <p:nvSpPr>
              <p:cNvPr id="434" name="Rectangle 82">
                <a:extLst>
                  <a:ext uri="{FF2B5EF4-FFF2-40B4-BE49-F238E27FC236}">
                    <a16:creationId xmlns:a16="http://schemas.microsoft.com/office/drawing/2014/main" id="{A8358E33-E931-6042-90B5-5CA460FA0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5" name="Line 83">
                <a:extLst>
                  <a:ext uri="{FF2B5EF4-FFF2-40B4-BE49-F238E27FC236}">
                    <a16:creationId xmlns:a16="http://schemas.microsoft.com/office/drawing/2014/main" id="{A0E60D75-1DDE-C744-9163-62A79295B9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6" name="Line 84">
                <a:extLst>
                  <a:ext uri="{FF2B5EF4-FFF2-40B4-BE49-F238E27FC236}">
                    <a16:creationId xmlns:a16="http://schemas.microsoft.com/office/drawing/2014/main" id="{2E18175B-B349-7C4D-9826-FCCE21D9A0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86" name="Group 85">
              <a:extLst>
                <a:ext uri="{FF2B5EF4-FFF2-40B4-BE49-F238E27FC236}">
                  <a16:creationId xmlns:a16="http://schemas.microsoft.com/office/drawing/2014/main" id="{A1EEBB89-F5EF-3241-9898-7C516945D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33737" y="4522702"/>
              <a:ext cx="862013" cy="292100"/>
              <a:chOff x="563" y="1335"/>
              <a:chExt cx="543" cy="184"/>
            </a:xfrm>
          </p:grpSpPr>
          <p:sp>
            <p:nvSpPr>
              <p:cNvPr id="431" name="Rectangle 86">
                <a:extLst>
                  <a:ext uri="{FF2B5EF4-FFF2-40B4-BE49-F238E27FC236}">
                    <a16:creationId xmlns:a16="http://schemas.microsoft.com/office/drawing/2014/main" id="{3A9363B0-7DB6-9648-8A23-026D73735D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2" name="Line 87">
                <a:extLst>
                  <a:ext uri="{FF2B5EF4-FFF2-40B4-BE49-F238E27FC236}">
                    <a16:creationId xmlns:a16="http://schemas.microsoft.com/office/drawing/2014/main" id="{D988F80A-46C3-0840-83A1-33060D961A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3" name="Line 88">
                <a:extLst>
                  <a:ext uri="{FF2B5EF4-FFF2-40B4-BE49-F238E27FC236}">
                    <a16:creationId xmlns:a16="http://schemas.microsoft.com/office/drawing/2014/main" id="{86AA195D-A043-974C-B820-B1C7216DAA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87" name="Group 89">
              <a:extLst>
                <a:ext uri="{FF2B5EF4-FFF2-40B4-BE49-F238E27FC236}">
                  <a16:creationId xmlns:a16="http://schemas.microsoft.com/office/drawing/2014/main" id="{F599F109-41A3-B844-8839-9A8773686CB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83075" y="3805152"/>
              <a:ext cx="862012" cy="292100"/>
              <a:chOff x="563" y="1335"/>
              <a:chExt cx="543" cy="184"/>
            </a:xfrm>
          </p:grpSpPr>
          <p:sp>
            <p:nvSpPr>
              <p:cNvPr id="428" name="Rectangle 90">
                <a:extLst>
                  <a:ext uri="{FF2B5EF4-FFF2-40B4-BE49-F238E27FC236}">
                    <a16:creationId xmlns:a16="http://schemas.microsoft.com/office/drawing/2014/main" id="{AF8B315E-891B-864E-A9ED-CCB350AD8E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9" name="Line 91">
                <a:extLst>
                  <a:ext uri="{FF2B5EF4-FFF2-40B4-BE49-F238E27FC236}">
                    <a16:creationId xmlns:a16="http://schemas.microsoft.com/office/drawing/2014/main" id="{F0FFE423-E2F0-6A42-A5B8-A2F4FD44B0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0" name="Line 92">
                <a:extLst>
                  <a:ext uri="{FF2B5EF4-FFF2-40B4-BE49-F238E27FC236}">
                    <a16:creationId xmlns:a16="http://schemas.microsoft.com/office/drawing/2014/main" id="{892F990F-4467-9745-8C4A-72CC8765DD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88" name="Group 93">
              <a:extLst>
                <a:ext uri="{FF2B5EF4-FFF2-40B4-BE49-F238E27FC236}">
                  <a16:creationId xmlns:a16="http://schemas.microsoft.com/office/drawing/2014/main" id="{B1D87D3E-1E9D-C943-B590-8E83AB010B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08587" y="4532227"/>
              <a:ext cx="862013" cy="292100"/>
              <a:chOff x="563" y="1335"/>
              <a:chExt cx="543" cy="184"/>
            </a:xfrm>
          </p:grpSpPr>
          <p:sp>
            <p:nvSpPr>
              <p:cNvPr id="425" name="Rectangle 94">
                <a:extLst>
                  <a:ext uri="{FF2B5EF4-FFF2-40B4-BE49-F238E27FC236}">
                    <a16:creationId xmlns:a16="http://schemas.microsoft.com/office/drawing/2014/main" id="{791FB140-AB9F-B64F-A911-0E29AD7CB1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6" name="Line 95">
                <a:extLst>
                  <a:ext uri="{FF2B5EF4-FFF2-40B4-BE49-F238E27FC236}">
                    <a16:creationId xmlns:a16="http://schemas.microsoft.com/office/drawing/2014/main" id="{40DFBF54-1BED-7C49-9CE1-0B952FA2A4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7" name="Line 96">
                <a:extLst>
                  <a:ext uri="{FF2B5EF4-FFF2-40B4-BE49-F238E27FC236}">
                    <a16:creationId xmlns:a16="http://schemas.microsoft.com/office/drawing/2014/main" id="{26B72E90-3F92-1E4B-8AD2-29997498F4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89" name="Group 97">
              <a:extLst>
                <a:ext uri="{FF2B5EF4-FFF2-40B4-BE49-F238E27FC236}">
                  <a16:creationId xmlns:a16="http://schemas.microsoft.com/office/drawing/2014/main" id="{E69F1295-3202-7748-A7D7-B3ABA61B43B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08587" y="2424027"/>
              <a:ext cx="862013" cy="292100"/>
              <a:chOff x="563" y="1335"/>
              <a:chExt cx="543" cy="184"/>
            </a:xfrm>
          </p:grpSpPr>
          <p:sp>
            <p:nvSpPr>
              <p:cNvPr id="422" name="Rectangle 98">
                <a:extLst>
                  <a:ext uri="{FF2B5EF4-FFF2-40B4-BE49-F238E27FC236}">
                    <a16:creationId xmlns:a16="http://schemas.microsoft.com/office/drawing/2014/main" id="{5EC6786E-8B35-AD40-8095-C03F8A3743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3" name="Line 99">
                <a:extLst>
                  <a:ext uri="{FF2B5EF4-FFF2-40B4-BE49-F238E27FC236}">
                    <a16:creationId xmlns:a16="http://schemas.microsoft.com/office/drawing/2014/main" id="{5E1C8AC2-A3DD-7749-A8DD-398BBC499C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4" name="Line 100">
                <a:extLst>
                  <a:ext uri="{FF2B5EF4-FFF2-40B4-BE49-F238E27FC236}">
                    <a16:creationId xmlns:a16="http://schemas.microsoft.com/office/drawing/2014/main" id="{EC043E26-5696-9443-B783-B8D2809954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90" name="Group 101">
              <a:extLst>
                <a:ext uri="{FF2B5EF4-FFF2-40B4-BE49-F238E27FC236}">
                  <a16:creationId xmlns:a16="http://schemas.microsoft.com/office/drawing/2014/main" id="{6BB59F48-808A-1542-A3B1-924B30BB6F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35762" y="2433552"/>
              <a:ext cx="862013" cy="292100"/>
              <a:chOff x="563" y="1335"/>
              <a:chExt cx="543" cy="184"/>
            </a:xfrm>
          </p:grpSpPr>
          <p:sp>
            <p:nvSpPr>
              <p:cNvPr id="419" name="Rectangle 102">
                <a:extLst>
                  <a:ext uri="{FF2B5EF4-FFF2-40B4-BE49-F238E27FC236}">
                    <a16:creationId xmlns:a16="http://schemas.microsoft.com/office/drawing/2014/main" id="{E4885F77-F69A-E843-94F2-B2C154ECE4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0" name="Line 103">
                <a:extLst>
                  <a:ext uri="{FF2B5EF4-FFF2-40B4-BE49-F238E27FC236}">
                    <a16:creationId xmlns:a16="http://schemas.microsoft.com/office/drawing/2014/main" id="{297E194E-0DAB-224F-B7C9-FE88E90631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1" name="Line 104">
                <a:extLst>
                  <a:ext uri="{FF2B5EF4-FFF2-40B4-BE49-F238E27FC236}">
                    <a16:creationId xmlns:a16="http://schemas.microsoft.com/office/drawing/2014/main" id="{B83C760E-2F32-C640-B2A2-7E93DA3552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91" name="Group 113">
              <a:extLst>
                <a:ext uri="{FF2B5EF4-FFF2-40B4-BE49-F238E27FC236}">
                  <a16:creationId xmlns:a16="http://schemas.microsoft.com/office/drawing/2014/main" id="{FC9810BE-44E4-FB43-A10C-203090CF39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86725" y="3025690"/>
              <a:ext cx="862012" cy="292100"/>
              <a:chOff x="563" y="1335"/>
              <a:chExt cx="543" cy="184"/>
            </a:xfrm>
          </p:grpSpPr>
          <p:sp>
            <p:nvSpPr>
              <p:cNvPr id="416" name="Rectangle 114">
                <a:extLst>
                  <a:ext uri="{FF2B5EF4-FFF2-40B4-BE49-F238E27FC236}">
                    <a16:creationId xmlns:a16="http://schemas.microsoft.com/office/drawing/2014/main" id="{99810027-A507-0343-9DAD-9CE6AA6D03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7" name="Line 115">
                <a:extLst>
                  <a:ext uri="{FF2B5EF4-FFF2-40B4-BE49-F238E27FC236}">
                    <a16:creationId xmlns:a16="http://schemas.microsoft.com/office/drawing/2014/main" id="{70D5F804-1598-6F4B-B448-4681447DE0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8" name="Line 116">
                <a:extLst>
                  <a:ext uri="{FF2B5EF4-FFF2-40B4-BE49-F238E27FC236}">
                    <a16:creationId xmlns:a16="http://schemas.microsoft.com/office/drawing/2014/main" id="{54A7D4FF-12CC-EA42-B507-85E8640E86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92" name="Group 117">
              <a:extLst>
                <a:ext uri="{FF2B5EF4-FFF2-40B4-BE49-F238E27FC236}">
                  <a16:creationId xmlns:a16="http://schemas.microsoft.com/office/drawing/2014/main" id="{8DAF4850-EF71-B14C-83D3-5D2CEACDA1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3097127"/>
              <a:ext cx="862012" cy="292100"/>
              <a:chOff x="563" y="1335"/>
              <a:chExt cx="543" cy="184"/>
            </a:xfrm>
          </p:grpSpPr>
          <p:sp>
            <p:nvSpPr>
              <p:cNvPr id="413" name="Rectangle 118">
                <a:extLst>
                  <a:ext uri="{FF2B5EF4-FFF2-40B4-BE49-F238E27FC236}">
                    <a16:creationId xmlns:a16="http://schemas.microsoft.com/office/drawing/2014/main" id="{63E86F8F-8D52-294B-9543-98D7DBDD21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4" name="Line 119">
                <a:extLst>
                  <a:ext uri="{FF2B5EF4-FFF2-40B4-BE49-F238E27FC236}">
                    <a16:creationId xmlns:a16="http://schemas.microsoft.com/office/drawing/2014/main" id="{18C95818-7ACD-C84E-92A6-00738A35B3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5" name="Line 120">
                <a:extLst>
                  <a:ext uri="{FF2B5EF4-FFF2-40B4-BE49-F238E27FC236}">
                    <a16:creationId xmlns:a16="http://schemas.microsoft.com/office/drawing/2014/main" id="{55E8525A-85A7-014F-9B03-7969342871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393" name="Oval 122">
              <a:extLst>
                <a:ext uri="{FF2B5EF4-FFF2-40B4-BE49-F238E27FC236}">
                  <a16:creationId xmlns:a16="http://schemas.microsoft.com/office/drawing/2014/main" id="{3FA90258-774F-5E49-88BD-0AC436CF43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2" y="2689140"/>
              <a:ext cx="487363" cy="2338387"/>
            </a:xfrm>
            <a:prstGeom prst="ellipse">
              <a:avLst/>
            </a:prstGeom>
            <a:noFill/>
            <a:ln w="28575">
              <a:solidFill>
                <a:srgbClr val="919191"/>
              </a:solidFill>
              <a:prstDash val="sysDot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4" name="Oval 123">
              <a:extLst>
                <a:ext uri="{FF2B5EF4-FFF2-40B4-BE49-F238E27FC236}">
                  <a16:creationId xmlns:a16="http://schemas.microsoft.com/office/drawing/2014/main" id="{43387B4E-BA63-634E-8365-5705DC3433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1950" y="2689140"/>
              <a:ext cx="487362" cy="2338387"/>
            </a:xfrm>
            <a:prstGeom prst="ellipse">
              <a:avLst/>
            </a:prstGeom>
            <a:noFill/>
            <a:ln w="28575">
              <a:solidFill>
                <a:srgbClr val="919191"/>
              </a:solidFill>
              <a:prstDash val="sysDot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395" name="Group 73">
              <a:extLst>
                <a:ext uri="{FF2B5EF4-FFF2-40B4-BE49-F238E27FC236}">
                  <a16:creationId xmlns:a16="http://schemas.microsoft.com/office/drawing/2014/main" id="{580288C4-BA41-714E-8CEF-B64C11FB7B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81125" y="3216190"/>
              <a:ext cx="862012" cy="292100"/>
              <a:chOff x="563" y="1335"/>
              <a:chExt cx="543" cy="184"/>
            </a:xfrm>
          </p:grpSpPr>
          <p:sp>
            <p:nvSpPr>
              <p:cNvPr id="410" name="Rectangle 74">
                <a:extLst>
                  <a:ext uri="{FF2B5EF4-FFF2-40B4-BE49-F238E27FC236}">
                    <a16:creationId xmlns:a16="http://schemas.microsoft.com/office/drawing/2014/main" id="{4808E6C1-6A97-4847-8C14-2C4730872F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1" name="Line 75">
                <a:extLst>
                  <a:ext uri="{FF2B5EF4-FFF2-40B4-BE49-F238E27FC236}">
                    <a16:creationId xmlns:a16="http://schemas.microsoft.com/office/drawing/2014/main" id="{091EF550-089A-8B41-B52F-BB107FBCBF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2" name="Line 76">
                <a:extLst>
                  <a:ext uri="{FF2B5EF4-FFF2-40B4-BE49-F238E27FC236}">
                    <a16:creationId xmlns:a16="http://schemas.microsoft.com/office/drawing/2014/main" id="{EA784559-7312-FD45-BB2E-A6AEDFE3BF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96" name="Group 77">
              <a:extLst>
                <a:ext uri="{FF2B5EF4-FFF2-40B4-BE49-F238E27FC236}">
                  <a16:creationId xmlns:a16="http://schemas.microsoft.com/office/drawing/2014/main" id="{E23ACD6E-E6FC-4247-BB1D-07DCF2BD47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22400" y="3913102"/>
              <a:ext cx="862012" cy="292100"/>
              <a:chOff x="563" y="1335"/>
              <a:chExt cx="543" cy="184"/>
            </a:xfrm>
          </p:grpSpPr>
          <p:sp>
            <p:nvSpPr>
              <p:cNvPr id="407" name="Rectangle 78">
                <a:extLst>
                  <a:ext uri="{FF2B5EF4-FFF2-40B4-BE49-F238E27FC236}">
                    <a16:creationId xmlns:a16="http://schemas.microsoft.com/office/drawing/2014/main" id="{B12919BA-3D8B-7748-8D9B-45715FD7B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8" name="Line 79">
                <a:extLst>
                  <a:ext uri="{FF2B5EF4-FFF2-40B4-BE49-F238E27FC236}">
                    <a16:creationId xmlns:a16="http://schemas.microsoft.com/office/drawing/2014/main" id="{4B8C9A45-8292-424B-8B14-06DFB51DDE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9" name="Line 80">
                <a:extLst>
                  <a:ext uri="{FF2B5EF4-FFF2-40B4-BE49-F238E27FC236}">
                    <a16:creationId xmlns:a16="http://schemas.microsoft.com/office/drawing/2014/main" id="{01066007-D51D-4942-A91D-E9B0BBDBF8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97" name="Group 105">
              <a:extLst>
                <a:ext uri="{FF2B5EF4-FFF2-40B4-BE49-F238E27FC236}">
                  <a16:creationId xmlns:a16="http://schemas.microsoft.com/office/drawing/2014/main" id="{D864EA25-69D3-D34B-BD32-2E698E27F7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642100" y="3213015"/>
              <a:ext cx="862012" cy="292100"/>
              <a:chOff x="563" y="1335"/>
              <a:chExt cx="543" cy="184"/>
            </a:xfrm>
          </p:grpSpPr>
          <p:sp>
            <p:nvSpPr>
              <p:cNvPr id="404" name="Rectangle 106">
                <a:extLst>
                  <a:ext uri="{FF2B5EF4-FFF2-40B4-BE49-F238E27FC236}">
                    <a16:creationId xmlns:a16="http://schemas.microsoft.com/office/drawing/2014/main" id="{D09E2C1B-883A-8B4A-AE34-674ADA9801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5" name="Line 107">
                <a:extLst>
                  <a:ext uri="{FF2B5EF4-FFF2-40B4-BE49-F238E27FC236}">
                    <a16:creationId xmlns:a16="http://schemas.microsoft.com/office/drawing/2014/main" id="{FF7B7060-19CA-6F45-A6B3-AD7C17F3E3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6" name="Line 108">
                <a:extLst>
                  <a:ext uri="{FF2B5EF4-FFF2-40B4-BE49-F238E27FC236}">
                    <a16:creationId xmlns:a16="http://schemas.microsoft.com/office/drawing/2014/main" id="{BCE4DD06-CBC5-9C4A-A986-1E20063419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98" name="Group 109">
              <a:extLst>
                <a:ext uri="{FF2B5EF4-FFF2-40B4-BE49-F238E27FC236}">
                  <a16:creationId xmlns:a16="http://schemas.microsoft.com/office/drawing/2014/main" id="{D71CC894-1ECB-9148-B28C-FB412CF049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91337" y="4513177"/>
              <a:ext cx="862013" cy="292100"/>
              <a:chOff x="563" y="1335"/>
              <a:chExt cx="543" cy="184"/>
            </a:xfrm>
          </p:grpSpPr>
          <p:sp>
            <p:nvSpPr>
              <p:cNvPr id="401" name="Rectangle 110">
                <a:extLst>
                  <a:ext uri="{FF2B5EF4-FFF2-40B4-BE49-F238E27FC236}">
                    <a16:creationId xmlns:a16="http://schemas.microsoft.com/office/drawing/2014/main" id="{7F2D8864-D384-F949-8F5D-4B0A3B1E03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2" name="Line 111">
                <a:extLst>
                  <a:ext uri="{FF2B5EF4-FFF2-40B4-BE49-F238E27FC236}">
                    <a16:creationId xmlns:a16="http://schemas.microsoft.com/office/drawing/2014/main" id="{9D9007D3-56B6-0F44-95D6-1B3192775F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3" name="Line 112">
                <a:extLst>
                  <a:ext uri="{FF2B5EF4-FFF2-40B4-BE49-F238E27FC236}">
                    <a16:creationId xmlns:a16="http://schemas.microsoft.com/office/drawing/2014/main" id="{9B7F8B7E-4B6C-0241-B543-FA5C24E2BF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399" name="Text Box 124">
              <a:extLst>
                <a:ext uri="{FF2B5EF4-FFF2-40B4-BE49-F238E27FC236}">
                  <a16:creationId xmlns:a16="http://schemas.microsoft.com/office/drawing/2014/main" id="{1658B467-692C-1D41-AF4D-4CCC3C6435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8287" y="5024352"/>
              <a:ext cx="468811" cy="36933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 Narrow"/>
                </a:rPr>
                <a:t>PIs</a:t>
              </a:r>
            </a:p>
          </p:txBody>
        </p:sp>
        <p:sp>
          <p:nvSpPr>
            <p:cNvPr id="400" name="Text Box 125">
              <a:extLst>
                <a:ext uri="{FF2B5EF4-FFF2-40B4-BE49-F238E27FC236}">
                  <a16:creationId xmlns:a16="http://schemas.microsoft.com/office/drawing/2014/main" id="{E58E4F48-CB9B-1946-AD82-DD78BE60F1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34175" y="5035465"/>
              <a:ext cx="563488" cy="36933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 Narrow"/>
                </a:rPr>
                <a:t>POs</a:t>
              </a:r>
            </a:p>
          </p:txBody>
        </p:sp>
      </p:grpSp>
      <p:sp>
        <p:nvSpPr>
          <p:cNvPr id="296" name="Text Box 72">
            <a:extLst>
              <a:ext uri="{FF2B5EF4-FFF2-40B4-BE49-F238E27FC236}">
                <a16:creationId xmlns:a16="http://schemas.microsoft.com/office/drawing/2014/main" id="{F3051668-3F46-9448-8187-FE51913210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5563" y="1725807"/>
            <a:ext cx="5658014" cy="369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Wingdings" pitchFamily="-106" charset="2"/>
              </a:rPr>
              <a:t>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   AT          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RAT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kumimoji="0" lang="en-US" sz="1800" b="1" u="none" strike="noStrike" kern="0" cap="none" spc="0" normalizeH="0" baseline="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slack</a:t>
            </a:r>
            <a:r>
              <a:rPr kumimoji="0" lang="en-US" sz="1800" b="1" u="none" strike="noStrike" kern="0" cap="none" spc="0" normalizeH="0" baseline="-25000" noProof="0" dirty="0" err="1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= (RAT</a:t>
            </a:r>
            <a:r>
              <a:rPr kumimoji="0" lang="en-US" sz="1800" b="1" u="none" strike="noStrike" kern="0" cap="none" spc="0" normalizeH="0" baseline="-2500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– AT</a:t>
            </a:r>
            <a:r>
              <a:rPr kumimoji="0" lang="en-US" sz="1800" b="1" u="none" strike="noStrike" kern="0" cap="none" spc="0" normalizeH="0" baseline="-2500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grpSp>
        <p:nvGrpSpPr>
          <p:cNvPr id="297" name="Group 126">
            <a:extLst>
              <a:ext uri="{FF2B5EF4-FFF2-40B4-BE49-F238E27FC236}">
                <a16:creationId xmlns:a16="http://schemas.microsoft.com/office/drawing/2014/main" id="{0B662190-A3B9-C84F-8CA9-5B51B5969D7C}"/>
              </a:ext>
            </a:extLst>
          </p:cNvPr>
          <p:cNvGrpSpPr>
            <a:grpSpLocks/>
          </p:cNvGrpSpPr>
          <p:nvPr/>
        </p:nvGrpSpPr>
        <p:grpSpPr bwMode="auto">
          <a:xfrm>
            <a:off x="1237750" y="1728725"/>
            <a:ext cx="1038201" cy="351803"/>
            <a:chOff x="563" y="1335"/>
            <a:chExt cx="543" cy="184"/>
          </a:xfrm>
        </p:grpSpPr>
        <p:sp>
          <p:nvSpPr>
            <p:cNvPr id="330" name="Rectangle 127">
              <a:extLst>
                <a:ext uri="{FF2B5EF4-FFF2-40B4-BE49-F238E27FC236}">
                  <a16:creationId xmlns:a16="http://schemas.microsoft.com/office/drawing/2014/main" id="{867B75C5-9A6E-AC4B-AA29-81279C5717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" y="1342"/>
              <a:ext cx="543" cy="177"/>
            </a:xfrm>
            <a:prstGeom prst="rect">
              <a:avLst/>
            </a:prstGeom>
            <a:noFill/>
            <a:ln w="28575">
              <a:solidFill>
                <a:srgbClr val="80808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331" name="Line 128">
              <a:extLst>
                <a:ext uri="{FF2B5EF4-FFF2-40B4-BE49-F238E27FC236}">
                  <a16:creationId xmlns:a16="http://schemas.microsoft.com/office/drawing/2014/main" id="{293C01D3-0F87-8F4D-B41F-F20B4D4935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3" y="1335"/>
              <a:ext cx="0" cy="184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332" name="Line 129">
              <a:extLst>
                <a:ext uri="{FF2B5EF4-FFF2-40B4-BE49-F238E27FC236}">
                  <a16:creationId xmlns:a16="http://schemas.microsoft.com/office/drawing/2014/main" id="{C5EEB053-3936-A645-9097-A0588CFE80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6" y="1335"/>
              <a:ext cx="0" cy="184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</p:grpSp>
      <p:sp>
        <p:nvSpPr>
          <p:cNvPr id="298" name="Rectangle 131">
            <a:extLst>
              <a:ext uri="{FF2B5EF4-FFF2-40B4-BE49-F238E27FC236}">
                <a16:creationId xmlns:a16="http://schemas.microsoft.com/office/drawing/2014/main" id="{6D64B1AF-F5F5-4F4B-86E0-2691B50FB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8648" y="1673278"/>
            <a:ext cx="4906118" cy="506672"/>
          </a:xfrm>
          <a:prstGeom prst="rect">
            <a:avLst/>
          </a:prstGeom>
          <a:noFill/>
          <a:ln w="28575">
            <a:solidFill>
              <a:srgbClr val="80808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Narrow"/>
            </a:endParaRPr>
          </a:p>
        </p:txBody>
      </p:sp>
      <p:sp>
        <p:nvSpPr>
          <p:cNvPr id="299" name="Line 132">
            <a:extLst>
              <a:ext uri="{FF2B5EF4-FFF2-40B4-BE49-F238E27FC236}">
                <a16:creationId xmlns:a16="http://schemas.microsoft.com/office/drawing/2014/main" id="{2610C3C2-3418-5C40-9045-562895FC24D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3437" y="1665630"/>
            <a:ext cx="0" cy="525792"/>
          </a:xfrm>
          <a:prstGeom prst="line">
            <a:avLst/>
          </a:prstGeom>
          <a:noFill/>
          <a:ln w="28575">
            <a:solidFill>
              <a:srgbClr val="80808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Narrow"/>
            </a:endParaRPr>
          </a:p>
        </p:txBody>
      </p:sp>
      <p:sp>
        <p:nvSpPr>
          <p:cNvPr id="300" name="Line 134">
            <a:extLst>
              <a:ext uri="{FF2B5EF4-FFF2-40B4-BE49-F238E27FC236}">
                <a16:creationId xmlns:a16="http://schemas.microsoft.com/office/drawing/2014/main" id="{D2DA7D98-039A-3641-B20D-85D8721071C1}"/>
              </a:ext>
            </a:extLst>
          </p:cNvPr>
          <p:cNvSpPr>
            <a:spLocks noChangeShapeType="1"/>
          </p:cNvSpPr>
          <p:nvPr/>
        </p:nvSpPr>
        <p:spPr bwMode="auto">
          <a:xfrm>
            <a:off x="4629587" y="1665630"/>
            <a:ext cx="0" cy="525792"/>
          </a:xfrm>
          <a:prstGeom prst="line">
            <a:avLst/>
          </a:prstGeom>
          <a:noFill/>
          <a:ln w="28575">
            <a:solidFill>
              <a:srgbClr val="80808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Narrow"/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1EE52B4C-2B84-7142-B60D-96B8A3D872C8}"/>
              </a:ext>
            </a:extLst>
          </p:cNvPr>
          <p:cNvSpPr txBox="1"/>
          <p:nvPr/>
        </p:nvSpPr>
        <p:spPr>
          <a:xfrm>
            <a:off x="1393960" y="3967454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0</a:t>
            </a: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7A81A52F-7322-B24F-9EF0-1557BAC13E8F}"/>
              </a:ext>
            </a:extLst>
          </p:cNvPr>
          <p:cNvSpPr txBox="1"/>
          <p:nvPr/>
        </p:nvSpPr>
        <p:spPr>
          <a:xfrm>
            <a:off x="2896983" y="3273429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0</a:t>
            </a:r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7A4E3378-054F-5140-8FFF-3767373283B0}"/>
              </a:ext>
            </a:extLst>
          </p:cNvPr>
          <p:cNvSpPr txBox="1"/>
          <p:nvPr/>
        </p:nvSpPr>
        <p:spPr>
          <a:xfrm>
            <a:off x="2874332" y="4104463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0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98A1783E-977D-4A41-B925-DF774264EC5A}"/>
              </a:ext>
            </a:extLst>
          </p:cNvPr>
          <p:cNvSpPr txBox="1"/>
          <p:nvPr/>
        </p:nvSpPr>
        <p:spPr>
          <a:xfrm>
            <a:off x="2920146" y="4835414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0</a:t>
            </a:r>
          </a:p>
        </p:txBody>
      </p:sp>
      <p:sp>
        <p:nvSpPr>
          <p:cNvPr id="305" name="TextBox 304">
            <a:extLst>
              <a:ext uri="{FF2B5EF4-FFF2-40B4-BE49-F238E27FC236}">
                <a16:creationId xmlns:a16="http://schemas.microsoft.com/office/drawing/2014/main" id="{9A5C34B4-745E-FE4A-9B84-FA623BC20E06}"/>
              </a:ext>
            </a:extLst>
          </p:cNvPr>
          <p:cNvSpPr txBox="1"/>
          <p:nvPr/>
        </p:nvSpPr>
        <p:spPr>
          <a:xfrm>
            <a:off x="4925198" y="3266769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id="{38034D6D-6A12-A54A-96D2-76D7DB0A9008}"/>
              </a:ext>
            </a:extLst>
          </p:cNvPr>
          <p:cNvSpPr txBox="1"/>
          <p:nvPr/>
        </p:nvSpPr>
        <p:spPr>
          <a:xfrm>
            <a:off x="5956256" y="4730240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6</a:t>
            </a:r>
          </a:p>
        </p:txBody>
      </p:sp>
      <p:sp>
        <p:nvSpPr>
          <p:cNvPr id="307" name="TextBox 306">
            <a:extLst>
              <a:ext uri="{FF2B5EF4-FFF2-40B4-BE49-F238E27FC236}">
                <a16:creationId xmlns:a16="http://schemas.microsoft.com/office/drawing/2014/main" id="{6F9C6D01-4F21-2F47-A81F-345D8001F6A4}"/>
              </a:ext>
            </a:extLst>
          </p:cNvPr>
          <p:cNvSpPr txBox="1"/>
          <p:nvPr/>
        </p:nvSpPr>
        <p:spPr>
          <a:xfrm>
            <a:off x="4826744" y="5492102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2</a:t>
            </a:r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EC7A4802-28C9-8F4F-9D41-C83B3E8CE9DF}"/>
              </a:ext>
            </a:extLst>
          </p:cNvPr>
          <p:cNvSpPr txBox="1"/>
          <p:nvPr/>
        </p:nvSpPr>
        <p:spPr>
          <a:xfrm>
            <a:off x="6953486" y="3264901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4</a:t>
            </a:r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09A356C7-BD2B-EB46-B05A-22F947788C40}"/>
              </a:ext>
            </a:extLst>
          </p:cNvPr>
          <p:cNvSpPr txBox="1"/>
          <p:nvPr/>
        </p:nvSpPr>
        <p:spPr>
          <a:xfrm>
            <a:off x="6893195" y="5511304"/>
            <a:ext cx="531645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10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1AE2D60A-24B8-5B43-A6A8-83BA6AA57250}"/>
              </a:ext>
            </a:extLst>
          </p:cNvPr>
          <p:cNvSpPr txBox="1"/>
          <p:nvPr/>
        </p:nvSpPr>
        <p:spPr>
          <a:xfrm>
            <a:off x="8437881" y="4106334"/>
            <a:ext cx="531645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12</a:t>
            </a:r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id="{1137234B-551A-4E40-91CE-549B48634C42}"/>
              </a:ext>
            </a:extLst>
          </p:cNvPr>
          <p:cNvSpPr txBox="1"/>
          <p:nvPr/>
        </p:nvSpPr>
        <p:spPr>
          <a:xfrm>
            <a:off x="8570270" y="3278713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7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ED29144B-B1AD-234F-A573-A6844178052F}"/>
              </a:ext>
            </a:extLst>
          </p:cNvPr>
          <p:cNvSpPr txBox="1"/>
          <p:nvPr/>
        </p:nvSpPr>
        <p:spPr>
          <a:xfrm>
            <a:off x="8679235" y="5495451"/>
            <a:ext cx="531645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15</a:t>
            </a: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AA7B6A01-490D-E94D-A0BA-FE33957F3BEE}"/>
              </a:ext>
            </a:extLst>
          </p:cNvPr>
          <p:cNvSpPr txBox="1"/>
          <p:nvPr/>
        </p:nvSpPr>
        <p:spPr>
          <a:xfrm>
            <a:off x="9939165" y="3889000"/>
            <a:ext cx="531645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15</a:t>
            </a:r>
          </a:p>
        </p:txBody>
      </p:sp>
      <p:sp>
        <p:nvSpPr>
          <p:cNvPr id="314" name="Left Arrow 313">
            <a:extLst>
              <a:ext uri="{FF2B5EF4-FFF2-40B4-BE49-F238E27FC236}">
                <a16:creationId xmlns:a16="http://schemas.microsoft.com/office/drawing/2014/main" id="{4F3C6792-FCAB-EB49-AD79-E2B0B8AD9D83}"/>
              </a:ext>
            </a:extLst>
          </p:cNvPr>
          <p:cNvSpPr/>
          <p:nvPr/>
        </p:nvSpPr>
        <p:spPr>
          <a:xfrm>
            <a:off x="3833935" y="2314504"/>
            <a:ext cx="5787113" cy="778262"/>
          </a:xfrm>
          <a:prstGeom prst="leftArrow">
            <a:avLst/>
          </a:prstGeom>
          <a:solidFill>
            <a:srgbClr val="CCFFCC"/>
          </a:solidFill>
          <a:ln>
            <a:solidFill>
              <a:srgbClr val="0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Compute RATs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SNK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SRC</a:t>
            </a:r>
          </a:p>
        </p:txBody>
      </p:sp>
      <p:grpSp>
        <p:nvGrpSpPr>
          <p:cNvPr id="315" name="Group 314">
            <a:extLst>
              <a:ext uri="{FF2B5EF4-FFF2-40B4-BE49-F238E27FC236}">
                <a16:creationId xmlns:a16="http://schemas.microsoft.com/office/drawing/2014/main" id="{68D05697-E185-784D-829F-298FF1B48D6F}"/>
              </a:ext>
            </a:extLst>
          </p:cNvPr>
          <p:cNvGrpSpPr/>
          <p:nvPr/>
        </p:nvGrpSpPr>
        <p:grpSpPr>
          <a:xfrm>
            <a:off x="8742375" y="3285586"/>
            <a:ext cx="2025578" cy="2637184"/>
            <a:chOff x="6589254" y="2195214"/>
            <a:chExt cx="1681826" cy="2189640"/>
          </a:xfrm>
        </p:grpSpPr>
        <p:sp>
          <p:nvSpPr>
            <p:cNvPr id="326" name="TextBox 325">
              <a:extLst>
                <a:ext uri="{FF2B5EF4-FFF2-40B4-BE49-F238E27FC236}">
                  <a16:creationId xmlns:a16="http://schemas.microsoft.com/office/drawing/2014/main" id="{78D73881-75C4-2645-B5AD-A84A4D5090D1}"/>
                </a:ext>
              </a:extLst>
            </p:cNvPr>
            <p:cNvSpPr txBox="1"/>
            <p:nvPr/>
          </p:nvSpPr>
          <p:spPr>
            <a:xfrm>
              <a:off x="7829658" y="2703153"/>
              <a:ext cx="44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8000"/>
                  </a:solidFill>
                  <a:latin typeface="+mj-lt"/>
                </a:rPr>
                <a:t>12</a:t>
              </a:r>
            </a:p>
          </p:txBody>
        </p:sp>
        <p:sp>
          <p:nvSpPr>
            <p:cNvPr id="327" name="TextBox 326">
              <a:extLst>
                <a:ext uri="{FF2B5EF4-FFF2-40B4-BE49-F238E27FC236}">
                  <a16:creationId xmlns:a16="http://schemas.microsoft.com/office/drawing/2014/main" id="{2BD5F1FC-3479-7C4F-931F-7F9599404F00}"/>
                </a:ext>
              </a:extLst>
            </p:cNvPr>
            <p:cNvSpPr txBox="1"/>
            <p:nvPr/>
          </p:nvSpPr>
          <p:spPr>
            <a:xfrm>
              <a:off x="6641002" y="2195214"/>
              <a:ext cx="44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8000"/>
                  </a:solidFill>
                  <a:latin typeface="+mj-lt"/>
                </a:rPr>
                <a:t>12</a:t>
              </a:r>
            </a:p>
          </p:txBody>
        </p:sp>
        <p:sp>
          <p:nvSpPr>
            <p:cNvPr id="328" name="TextBox 327">
              <a:extLst>
                <a:ext uri="{FF2B5EF4-FFF2-40B4-BE49-F238E27FC236}">
                  <a16:creationId xmlns:a16="http://schemas.microsoft.com/office/drawing/2014/main" id="{25CF585E-38CF-C14D-99BE-3DB1857302B7}"/>
                </a:ext>
              </a:extLst>
            </p:cNvPr>
            <p:cNvSpPr txBox="1"/>
            <p:nvPr/>
          </p:nvSpPr>
          <p:spPr>
            <a:xfrm>
              <a:off x="6589254" y="2881566"/>
              <a:ext cx="44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8000"/>
                  </a:solidFill>
                  <a:latin typeface="+mj-lt"/>
                </a:rPr>
                <a:t>12</a:t>
              </a:r>
            </a:p>
          </p:txBody>
        </p:sp>
        <p:sp>
          <p:nvSpPr>
            <p:cNvPr id="329" name="TextBox 328">
              <a:extLst>
                <a:ext uri="{FF2B5EF4-FFF2-40B4-BE49-F238E27FC236}">
                  <a16:creationId xmlns:a16="http://schemas.microsoft.com/office/drawing/2014/main" id="{B559E224-A662-204E-9053-8AF84EC5DCCF}"/>
                </a:ext>
              </a:extLst>
            </p:cNvPr>
            <p:cNvSpPr txBox="1"/>
            <p:nvPr/>
          </p:nvSpPr>
          <p:spPr>
            <a:xfrm>
              <a:off x="6780494" y="4015522"/>
              <a:ext cx="44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8000"/>
                  </a:solidFill>
                  <a:latin typeface="+mj-lt"/>
                </a:rPr>
                <a:t>12</a:t>
              </a:r>
            </a:p>
          </p:txBody>
        </p:sp>
      </p:grp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7E00E0E9-ADE7-B34D-841D-5E76656AC224}"/>
              </a:ext>
            </a:extLst>
          </p:cNvPr>
          <p:cNvGrpSpPr/>
          <p:nvPr/>
        </p:nvGrpSpPr>
        <p:grpSpPr>
          <a:xfrm>
            <a:off x="7203093" y="3249479"/>
            <a:ext cx="531645" cy="2698427"/>
            <a:chOff x="5311201" y="2165234"/>
            <a:chExt cx="441422" cy="2240490"/>
          </a:xfrm>
        </p:grpSpPr>
        <p:sp>
          <p:nvSpPr>
            <p:cNvPr id="324" name="TextBox 323">
              <a:extLst>
                <a:ext uri="{FF2B5EF4-FFF2-40B4-BE49-F238E27FC236}">
                  <a16:creationId xmlns:a16="http://schemas.microsoft.com/office/drawing/2014/main" id="{9DDD4FF1-0C18-5B42-812E-61E7F71A8FFD}"/>
                </a:ext>
              </a:extLst>
            </p:cNvPr>
            <p:cNvSpPr txBox="1"/>
            <p:nvPr/>
          </p:nvSpPr>
          <p:spPr>
            <a:xfrm>
              <a:off x="5311201" y="2165234"/>
              <a:ext cx="44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8000"/>
                  </a:solidFill>
                  <a:latin typeface="+mj-lt"/>
                </a:rPr>
                <a:t>10</a:t>
              </a:r>
            </a:p>
          </p:txBody>
        </p:sp>
        <p:sp>
          <p:nvSpPr>
            <p:cNvPr id="325" name="TextBox 324">
              <a:extLst>
                <a:ext uri="{FF2B5EF4-FFF2-40B4-BE49-F238E27FC236}">
                  <a16:creationId xmlns:a16="http://schemas.microsoft.com/office/drawing/2014/main" id="{BA042708-BEAD-2743-B283-0D26574C3DF9}"/>
                </a:ext>
              </a:extLst>
            </p:cNvPr>
            <p:cNvSpPr txBox="1"/>
            <p:nvPr/>
          </p:nvSpPr>
          <p:spPr>
            <a:xfrm>
              <a:off x="5352791" y="403639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rgbClr val="008000"/>
                  </a:solidFill>
                  <a:latin typeface="+mj-lt"/>
                </a:rPr>
                <a:t>7</a:t>
              </a:r>
            </a:p>
          </p:txBody>
        </p:sp>
      </p:grpSp>
      <p:sp>
        <p:nvSpPr>
          <p:cNvPr id="317" name="TextBox 316">
            <a:extLst>
              <a:ext uri="{FF2B5EF4-FFF2-40B4-BE49-F238E27FC236}">
                <a16:creationId xmlns:a16="http://schemas.microsoft.com/office/drawing/2014/main" id="{B05E6409-1868-554D-AB07-19077C9E3891}"/>
              </a:ext>
            </a:extLst>
          </p:cNvPr>
          <p:cNvSpPr txBox="1"/>
          <p:nvPr/>
        </p:nvSpPr>
        <p:spPr>
          <a:xfrm>
            <a:off x="6266823" y="4739011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3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868E82BC-A240-A342-B6D4-9E37DBDDBCD6}"/>
              </a:ext>
            </a:extLst>
          </p:cNvPr>
          <p:cNvSpPr txBox="1"/>
          <p:nvPr/>
        </p:nvSpPr>
        <p:spPr>
          <a:xfrm>
            <a:off x="5163942" y="3253478"/>
            <a:ext cx="469608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-2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E34D6348-CC00-B144-911E-DB0089E7F231}"/>
              </a:ext>
            </a:extLst>
          </p:cNvPr>
          <p:cNvSpPr txBox="1"/>
          <p:nvPr/>
        </p:nvSpPr>
        <p:spPr>
          <a:xfrm>
            <a:off x="5138673" y="5495451"/>
            <a:ext cx="377027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4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D992BB11-C4ED-DB4D-A5CA-1CC761925065}"/>
              </a:ext>
            </a:extLst>
          </p:cNvPr>
          <p:cNvSpPr txBox="1"/>
          <p:nvPr/>
        </p:nvSpPr>
        <p:spPr>
          <a:xfrm>
            <a:off x="3146390" y="3263840"/>
            <a:ext cx="469608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-3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AE768FC8-D616-584E-B565-7087F4F5ED0A}"/>
              </a:ext>
            </a:extLst>
          </p:cNvPr>
          <p:cNvSpPr txBox="1"/>
          <p:nvPr/>
        </p:nvSpPr>
        <p:spPr>
          <a:xfrm>
            <a:off x="3108385" y="4093484"/>
            <a:ext cx="469608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-1</a:t>
            </a: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CA7D079D-5FA8-0441-9D0A-23EFCA06DA20}"/>
              </a:ext>
            </a:extLst>
          </p:cNvPr>
          <p:cNvSpPr txBox="1"/>
          <p:nvPr/>
        </p:nvSpPr>
        <p:spPr>
          <a:xfrm>
            <a:off x="3152794" y="484178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2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1936CD6B-A165-EC4D-8A0B-042417A5542F}"/>
              </a:ext>
            </a:extLst>
          </p:cNvPr>
          <p:cNvSpPr txBox="1"/>
          <p:nvPr/>
        </p:nvSpPr>
        <p:spPr>
          <a:xfrm>
            <a:off x="1646599" y="3967454"/>
            <a:ext cx="469608" cy="444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-3</a:t>
            </a:r>
          </a:p>
        </p:txBody>
      </p:sp>
      <p:grpSp>
        <p:nvGrpSpPr>
          <p:cNvPr id="450" name="Group 449">
            <a:extLst>
              <a:ext uri="{FF2B5EF4-FFF2-40B4-BE49-F238E27FC236}">
                <a16:creationId xmlns:a16="http://schemas.microsoft.com/office/drawing/2014/main" id="{BD14E3C3-02E2-9648-9D0F-6D884E271572}"/>
              </a:ext>
            </a:extLst>
          </p:cNvPr>
          <p:cNvGrpSpPr/>
          <p:nvPr/>
        </p:nvGrpSpPr>
        <p:grpSpPr>
          <a:xfrm>
            <a:off x="9778780" y="1487318"/>
            <a:ext cx="1498935" cy="1415628"/>
            <a:chOff x="7314799" y="749005"/>
            <a:chExt cx="1232000" cy="1163529"/>
          </a:xfrm>
        </p:grpSpPr>
        <p:grpSp>
          <p:nvGrpSpPr>
            <p:cNvPr id="451" name="Group 450">
              <a:extLst>
                <a:ext uri="{FF2B5EF4-FFF2-40B4-BE49-F238E27FC236}">
                  <a16:creationId xmlns:a16="http://schemas.microsoft.com/office/drawing/2014/main" id="{999D3ABC-C0B0-A449-BF43-B06FEA031D49}"/>
                </a:ext>
              </a:extLst>
            </p:cNvPr>
            <p:cNvGrpSpPr/>
            <p:nvPr/>
          </p:nvGrpSpPr>
          <p:grpSpPr>
            <a:xfrm>
              <a:off x="7314799" y="749005"/>
              <a:ext cx="1225550" cy="1101246"/>
              <a:chOff x="979792" y="2670379"/>
              <a:chExt cx="1225550" cy="1557337"/>
            </a:xfrm>
          </p:grpSpPr>
          <p:sp>
            <p:nvSpPr>
              <p:cNvPr id="459" name="Line 82">
                <a:extLst>
                  <a:ext uri="{FF2B5EF4-FFF2-40B4-BE49-F238E27FC236}">
                    <a16:creationId xmlns:a16="http://schemas.microsoft.com/office/drawing/2014/main" id="{6409BDC5-28A2-BD42-858C-AC6C7FFE32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79792" y="2679904"/>
                <a:ext cx="0" cy="1547812"/>
              </a:xfrm>
              <a:prstGeom prst="line">
                <a:avLst/>
              </a:prstGeom>
              <a:noFill/>
              <a:ln w="38100" cap="rnd" cmpd="sng">
                <a:solidFill>
                  <a:srgbClr val="3333CC"/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0" name="Line 83">
                <a:extLst>
                  <a:ext uri="{FF2B5EF4-FFF2-40B4-BE49-F238E27FC236}">
                    <a16:creationId xmlns:a16="http://schemas.microsoft.com/office/drawing/2014/main" id="{540544C8-2DAC-154B-A132-71C9034215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5342" y="2670379"/>
                <a:ext cx="0" cy="1538287"/>
              </a:xfrm>
              <a:prstGeom prst="line">
                <a:avLst/>
              </a:prstGeom>
              <a:noFill/>
              <a:ln w="38100" cap="rnd" cmpd="sng">
                <a:solidFill>
                  <a:srgbClr val="3333CC"/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B6E14ADA-61A9-0A4D-983A-73A5E3B5D740}"/>
                </a:ext>
              </a:extLst>
            </p:cNvPr>
            <p:cNvGrpSpPr/>
            <p:nvPr/>
          </p:nvGrpSpPr>
          <p:grpSpPr>
            <a:xfrm>
              <a:off x="7319561" y="1124465"/>
              <a:ext cx="1227238" cy="388176"/>
              <a:chOff x="984554" y="3365704"/>
              <a:chExt cx="1227238" cy="388176"/>
            </a:xfrm>
          </p:grpSpPr>
          <p:sp>
            <p:nvSpPr>
              <p:cNvPr id="454" name="Line 42">
                <a:extLst>
                  <a:ext uri="{FF2B5EF4-FFF2-40B4-BE49-F238E27FC236}">
                    <a16:creationId xmlns:a16="http://schemas.microsoft.com/office/drawing/2014/main" id="{AD523A15-93DD-D742-A3CB-DF3FB08BD3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7371" y="3746703"/>
                <a:ext cx="644421" cy="7177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5" name="Line 43">
                <a:extLst>
                  <a:ext uri="{FF2B5EF4-FFF2-40B4-BE49-F238E27FC236}">
                    <a16:creationId xmlns:a16="http://schemas.microsoft.com/office/drawing/2014/main" id="{5544D23C-7C2E-404D-BA72-B83FF75745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845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6" name="Line 44">
                <a:extLst>
                  <a:ext uri="{FF2B5EF4-FFF2-40B4-BE49-F238E27FC236}">
                    <a16:creationId xmlns:a16="http://schemas.microsoft.com/office/drawing/2014/main" id="{13211D93-3B05-3F4F-A358-70B85B649E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92592" y="3365704"/>
                <a:ext cx="609600" cy="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7" name="Line 45">
                <a:extLst>
                  <a:ext uri="{FF2B5EF4-FFF2-40B4-BE49-F238E27FC236}">
                    <a16:creationId xmlns:a16="http://schemas.microsoft.com/office/drawing/2014/main" id="{78A1913F-D7E2-5841-966A-AF3F5756C0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41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8" name="Line 59">
                <a:extLst>
                  <a:ext uri="{FF2B5EF4-FFF2-40B4-BE49-F238E27FC236}">
                    <a16:creationId xmlns:a16="http://schemas.microsoft.com/office/drawing/2014/main" id="{0FA21A8A-4A2A-F34B-96CF-05C08F0EDC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37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53" name="TextBox 452">
              <a:extLst>
                <a:ext uri="{FF2B5EF4-FFF2-40B4-BE49-F238E27FC236}">
                  <a16:creationId xmlns:a16="http://schemas.microsoft.com/office/drawing/2014/main" id="{90BC1C94-DE1B-B243-8892-60EB00FCEC2B}"/>
                </a:ext>
              </a:extLst>
            </p:cNvPr>
            <p:cNvSpPr txBox="1"/>
            <p:nvPr/>
          </p:nvSpPr>
          <p:spPr>
            <a:xfrm>
              <a:off x="7492796" y="1634271"/>
              <a:ext cx="886965" cy="278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Cycle=12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4841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roup 159">
            <a:extLst>
              <a:ext uri="{FF2B5EF4-FFF2-40B4-BE49-F238E27FC236}">
                <a16:creationId xmlns:a16="http://schemas.microsoft.com/office/drawing/2014/main" id="{83483C6C-6252-0648-84B3-F32DEDE238B1}"/>
              </a:ext>
            </a:extLst>
          </p:cNvPr>
          <p:cNvGrpSpPr/>
          <p:nvPr/>
        </p:nvGrpSpPr>
        <p:grpSpPr>
          <a:xfrm>
            <a:off x="1257160" y="3156977"/>
            <a:ext cx="9571304" cy="2735116"/>
            <a:chOff x="357770" y="2087109"/>
            <a:chExt cx="7979442" cy="2280221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7468D7F3-FD71-4D40-92D2-891B8A21A0E8}"/>
                </a:ext>
              </a:extLst>
            </p:cNvPr>
            <p:cNvSpPr/>
            <p:nvPr/>
          </p:nvSpPr>
          <p:spPr>
            <a:xfrm>
              <a:off x="357770" y="2655444"/>
              <a:ext cx="1012592" cy="50121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4838E399-D1AD-FB4B-A262-1228CB490E1D}"/>
                </a:ext>
              </a:extLst>
            </p:cNvPr>
            <p:cNvSpPr/>
            <p:nvPr/>
          </p:nvSpPr>
          <p:spPr>
            <a:xfrm rot="19580931">
              <a:off x="496209" y="2562019"/>
              <a:ext cx="1873888" cy="604518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473A9835-D474-3D48-BFC1-793652ACA21E}"/>
                </a:ext>
              </a:extLst>
            </p:cNvPr>
            <p:cNvSpPr/>
            <p:nvPr/>
          </p:nvSpPr>
          <p:spPr>
            <a:xfrm>
              <a:off x="1590584" y="2087109"/>
              <a:ext cx="2650003" cy="661042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AC199D4A-443A-D44B-BD0A-157429B84423}"/>
                </a:ext>
              </a:extLst>
            </p:cNvPr>
            <p:cNvSpPr/>
            <p:nvPr/>
          </p:nvSpPr>
          <p:spPr>
            <a:xfrm>
              <a:off x="4163747" y="3268071"/>
              <a:ext cx="1012592" cy="434642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1AFC946A-73C1-E64E-A93F-3F59B9E85CD2}"/>
                </a:ext>
              </a:extLst>
            </p:cNvPr>
            <p:cNvSpPr/>
            <p:nvPr/>
          </p:nvSpPr>
          <p:spPr>
            <a:xfrm rot="2481784">
              <a:off x="3299161" y="2888324"/>
              <a:ext cx="2672777" cy="551003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83F8725B-7CB5-EA4D-BBAB-7C2575239ED8}"/>
                </a:ext>
              </a:extLst>
            </p:cNvPr>
            <p:cNvSpPr/>
            <p:nvPr/>
          </p:nvSpPr>
          <p:spPr>
            <a:xfrm>
              <a:off x="5088204" y="3816327"/>
              <a:ext cx="1873888" cy="551003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6C0F2DA8-B703-0D41-98CC-4840F372F107}"/>
                </a:ext>
              </a:extLst>
            </p:cNvPr>
            <p:cNvSpPr/>
            <p:nvPr/>
          </p:nvSpPr>
          <p:spPr>
            <a:xfrm rot="19580931">
              <a:off x="6463324" y="3345476"/>
              <a:ext cx="1873888" cy="604518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52ED4387-69D7-5348-A255-59E44E3EE75E}"/>
              </a:ext>
            </a:extLst>
          </p:cNvPr>
          <p:cNvGrpSpPr/>
          <p:nvPr/>
        </p:nvGrpSpPr>
        <p:grpSpPr>
          <a:xfrm>
            <a:off x="1433770" y="3284925"/>
            <a:ext cx="9496112" cy="3163097"/>
            <a:chOff x="0" y="2424027"/>
            <a:chExt cx="8948737" cy="2980770"/>
          </a:xfrm>
        </p:grpSpPr>
        <p:sp>
          <p:nvSpPr>
            <p:cNvPr id="169" name="Oval 5">
              <a:extLst>
                <a:ext uri="{FF2B5EF4-FFF2-40B4-BE49-F238E27FC236}">
                  <a16:creationId xmlns:a16="http://schemas.microsoft.com/office/drawing/2014/main" id="{D53FDD2F-9026-804D-BEE5-CA044482C4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0" name="Oval 6">
              <a:extLst>
                <a:ext uri="{FF2B5EF4-FFF2-40B4-BE49-F238E27FC236}">
                  <a16:creationId xmlns:a16="http://schemas.microsoft.com/office/drawing/2014/main" id="{AE854189-90FB-E248-910E-6207D914B0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1" name="Oval 7">
              <a:extLst>
                <a:ext uri="{FF2B5EF4-FFF2-40B4-BE49-F238E27FC236}">
                  <a16:creationId xmlns:a16="http://schemas.microsoft.com/office/drawing/2014/main" id="{2BBF351F-E2B1-B44F-9D0F-4398BCDD27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2" name="Oval 8">
              <a:extLst>
                <a:ext uri="{FF2B5EF4-FFF2-40B4-BE49-F238E27FC236}">
                  <a16:creationId xmlns:a16="http://schemas.microsoft.com/office/drawing/2014/main" id="{7710B606-A1A6-4A4D-A45A-6E2E0E25EB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3" name="Oval 9">
              <a:extLst>
                <a:ext uri="{FF2B5EF4-FFF2-40B4-BE49-F238E27FC236}">
                  <a16:creationId xmlns:a16="http://schemas.microsoft.com/office/drawing/2014/main" id="{058BF3B0-9640-1348-AF36-004A11569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4" name="Oval 10">
              <a:extLst>
                <a:ext uri="{FF2B5EF4-FFF2-40B4-BE49-F238E27FC236}">
                  <a16:creationId xmlns:a16="http://schemas.microsoft.com/office/drawing/2014/main" id="{BB7F712D-48F1-9849-A8AA-BF63A1BE6A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5" name="Oval 11">
              <a:extLst>
                <a:ext uri="{FF2B5EF4-FFF2-40B4-BE49-F238E27FC236}">
                  <a16:creationId xmlns:a16="http://schemas.microsoft.com/office/drawing/2014/main" id="{2302F8AE-CFD7-4440-ACEF-705D81CD92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47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6" name="Oval 12">
              <a:extLst>
                <a:ext uri="{FF2B5EF4-FFF2-40B4-BE49-F238E27FC236}">
                  <a16:creationId xmlns:a16="http://schemas.microsoft.com/office/drawing/2014/main" id="{11BA6BE1-91CE-824B-9F2B-D69324EF4A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39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7" name="Oval 13">
              <a:extLst>
                <a:ext uri="{FF2B5EF4-FFF2-40B4-BE49-F238E27FC236}">
                  <a16:creationId xmlns:a16="http://schemas.microsoft.com/office/drawing/2014/main" id="{4DB9FE9A-09D7-2145-8974-B700ED70D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47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8" name="Oval 14">
              <a:extLst>
                <a:ext uri="{FF2B5EF4-FFF2-40B4-BE49-F238E27FC236}">
                  <a16:creationId xmlns:a16="http://schemas.microsoft.com/office/drawing/2014/main" id="{0709B245-3455-B642-BE07-0E8B14269F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59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9" name="Oval 15">
              <a:extLst>
                <a:ext uri="{FF2B5EF4-FFF2-40B4-BE49-F238E27FC236}">
                  <a16:creationId xmlns:a16="http://schemas.microsoft.com/office/drawing/2014/main" id="{79935F43-7B72-284E-8004-75DF8BB9D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59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0" name="Line 16">
              <a:extLst>
                <a:ext uri="{FF2B5EF4-FFF2-40B4-BE49-F238E27FC236}">
                  <a16:creationId xmlns:a16="http://schemas.microsoft.com/office/drawing/2014/main" id="{29A2814B-1538-B349-8A0F-71E947374E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2876465"/>
              <a:ext cx="17526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1" name="Line 17">
              <a:extLst>
                <a:ext uri="{FF2B5EF4-FFF2-40B4-BE49-F238E27FC236}">
                  <a16:creationId xmlns:a16="http://schemas.microsoft.com/office/drawing/2014/main" id="{444FBC91-0C08-5941-AFC9-9ABF5BFD8E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4400465"/>
              <a:ext cx="17526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2" name="Line 18">
              <a:extLst>
                <a:ext uri="{FF2B5EF4-FFF2-40B4-BE49-F238E27FC236}">
                  <a16:creationId xmlns:a16="http://schemas.microsoft.com/office/drawing/2014/main" id="{AF48B2D7-7891-6B4B-9111-E9AA47C7C8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2137" y="3638465"/>
              <a:ext cx="29718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3" name="Line 19">
              <a:extLst>
                <a:ext uri="{FF2B5EF4-FFF2-40B4-BE49-F238E27FC236}">
                  <a16:creationId xmlns:a16="http://schemas.microsoft.com/office/drawing/2014/main" id="{36271B29-9AE9-554A-B2C5-9A8F08497E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3638465"/>
              <a:ext cx="2971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4" name="Line 20">
              <a:extLst>
                <a:ext uri="{FF2B5EF4-FFF2-40B4-BE49-F238E27FC236}">
                  <a16:creationId xmlns:a16="http://schemas.microsoft.com/office/drawing/2014/main" id="{4A032DAD-D736-4F4C-B7DA-B4555ABD18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2876465"/>
              <a:ext cx="10668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5" name="Line 21">
              <a:extLst>
                <a:ext uri="{FF2B5EF4-FFF2-40B4-BE49-F238E27FC236}">
                  <a16:creationId xmlns:a16="http://schemas.microsoft.com/office/drawing/2014/main" id="{F01EEFE4-42B4-5940-85EA-3205B45510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2876465"/>
              <a:ext cx="1828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6" name="Line 22">
              <a:extLst>
                <a:ext uri="{FF2B5EF4-FFF2-40B4-BE49-F238E27FC236}">
                  <a16:creationId xmlns:a16="http://schemas.microsoft.com/office/drawing/2014/main" id="{80165C36-7956-6148-A604-EC63B905AC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86337" y="3638465"/>
              <a:ext cx="6096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7" name="Line 23">
              <a:extLst>
                <a:ext uri="{FF2B5EF4-FFF2-40B4-BE49-F238E27FC236}">
                  <a16:creationId xmlns:a16="http://schemas.microsoft.com/office/drawing/2014/main" id="{D30B6567-E284-BD46-8891-346AADB674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4400465"/>
              <a:ext cx="1828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8" name="Line 24">
              <a:extLst>
                <a:ext uri="{FF2B5EF4-FFF2-40B4-BE49-F238E27FC236}">
                  <a16:creationId xmlns:a16="http://schemas.microsoft.com/office/drawing/2014/main" id="{234276B3-5307-084E-8088-5D2471848A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8337" y="4400465"/>
              <a:ext cx="1143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9" name="Line 25">
              <a:extLst>
                <a:ext uri="{FF2B5EF4-FFF2-40B4-BE49-F238E27FC236}">
                  <a16:creationId xmlns:a16="http://schemas.microsoft.com/office/drawing/2014/main" id="{062C284E-758C-BF40-A319-F008C2F8A3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48337" y="3638465"/>
              <a:ext cx="11430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0" name="Line 26">
              <a:extLst>
                <a:ext uri="{FF2B5EF4-FFF2-40B4-BE49-F238E27FC236}">
                  <a16:creationId xmlns:a16="http://schemas.microsoft.com/office/drawing/2014/main" id="{66858989-FC34-3240-BF2A-21A7BC0B8A1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86337" y="3638465"/>
              <a:ext cx="1905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1" name="Line 27">
              <a:extLst>
                <a:ext uri="{FF2B5EF4-FFF2-40B4-BE49-F238E27FC236}">
                  <a16:creationId xmlns:a16="http://schemas.microsoft.com/office/drawing/2014/main" id="{1083F083-95E0-0548-BE58-D1C03D8722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8337" y="2876465"/>
              <a:ext cx="1143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2" name="Line 28">
              <a:extLst>
                <a:ext uri="{FF2B5EF4-FFF2-40B4-BE49-F238E27FC236}">
                  <a16:creationId xmlns:a16="http://schemas.microsoft.com/office/drawing/2014/main" id="{245EA74C-ECA8-A84A-A731-07DA77B6F2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86337" y="2876465"/>
              <a:ext cx="19050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3" name="Text Box 29">
              <a:extLst>
                <a:ext uri="{FF2B5EF4-FFF2-40B4-BE49-F238E27FC236}">
                  <a16:creationId xmlns:a16="http://schemas.microsoft.com/office/drawing/2014/main" id="{6E8FFA10-9F16-E34D-9A7B-F93242568F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4137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194" name="Text Box 30">
              <a:extLst>
                <a:ext uri="{FF2B5EF4-FFF2-40B4-BE49-F238E27FC236}">
                  <a16:creationId xmlns:a16="http://schemas.microsoft.com/office/drawing/2014/main" id="{CB144540-F6C1-9143-82D4-CC15A01483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6537" y="3333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4</a:t>
              </a:r>
            </a:p>
          </p:txBody>
        </p:sp>
        <p:sp>
          <p:nvSpPr>
            <p:cNvPr id="195" name="Text Box 31">
              <a:extLst>
                <a:ext uri="{FF2B5EF4-FFF2-40B4-BE49-F238E27FC236}">
                  <a16:creationId xmlns:a16="http://schemas.microsoft.com/office/drawing/2014/main" id="{110D1F54-4C58-DB44-878F-7BB95DBCCF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937" y="3790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196" name="Text Box 32">
              <a:extLst>
                <a:ext uri="{FF2B5EF4-FFF2-40B4-BE49-F238E27FC236}">
                  <a16:creationId xmlns:a16="http://schemas.microsoft.com/office/drawing/2014/main" id="{E5A4BD05-5F1C-FB47-BE73-B3AA86F03D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6537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197" name="Text Box 33">
              <a:extLst>
                <a:ext uri="{FF2B5EF4-FFF2-40B4-BE49-F238E27FC236}">
                  <a16:creationId xmlns:a16="http://schemas.microsoft.com/office/drawing/2014/main" id="{38459C53-F497-E344-9391-0F7FB1A4EA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8962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198" name="Text Box 34">
              <a:extLst>
                <a:ext uri="{FF2B5EF4-FFF2-40B4-BE49-F238E27FC236}">
                  <a16:creationId xmlns:a16="http://schemas.microsoft.com/office/drawing/2014/main" id="{BA3E6CCA-7F4E-7348-987A-923575008F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51562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5</a:t>
              </a:r>
            </a:p>
          </p:txBody>
        </p:sp>
        <p:sp>
          <p:nvSpPr>
            <p:cNvPr id="199" name="Text Box 35">
              <a:extLst>
                <a:ext uri="{FF2B5EF4-FFF2-40B4-BE49-F238E27FC236}">
                  <a16:creationId xmlns:a16="http://schemas.microsoft.com/office/drawing/2014/main" id="{26745A20-9DEF-904C-8B2F-54B8C8DAFD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137" y="3790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200" name="Text Box 36">
              <a:extLst>
                <a:ext uri="{FF2B5EF4-FFF2-40B4-BE49-F238E27FC236}">
                  <a16:creationId xmlns:a16="http://schemas.microsoft.com/office/drawing/2014/main" id="{0F13DA68-6DD9-1640-9346-1C314E4E93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29337" y="3333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201" name="Text Box 37">
              <a:extLst>
                <a:ext uri="{FF2B5EF4-FFF2-40B4-BE49-F238E27FC236}">
                  <a16:creationId xmlns:a16="http://schemas.microsoft.com/office/drawing/2014/main" id="{93175C73-E067-7B40-BF6B-C5172938CB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43537" y="31050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202" name="Text Box 38">
              <a:extLst>
                <a:ext uri="{FF2B5EF4-FFF2-40B4-BE49-F238E27FC236}">
                  <a16:creationId xmlns:a16="http://schemas.microsoft.com/office/drawing/2014/main" id="{9568C17A-2B45-1C43-A0BF-0F226B4804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0537" y="3028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5</a:t>
              </a:r>
            </a:p>
          </p:txBody>
        </p:sp>
        <p:sp>
          <p:nvSpPr>
            <p:cNvPr id="203" name="Text Box 39">
              <a:extLst>
                <a:ext uri="{FF2B5EF4-FFF2-40B4-BE49-F238E27FC236}">
                  <a16:creationId xmlns:a16="http://schemas.microsoft.com/office/drawing/2014/main" id="{DCB4194B-47A0-EF44-A04F-0F437085D8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2937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204" name="Text Box 40">
              <a:extLst>
                <a:ext uri="{FF2B5EF4-FFF2-40B4-BE49-F238E27FC236}">
                  <a16:creationId xmlns:a16="http://schemas.microsoft.com/office/drawing/2014/main" id="{D330F3FC-414E-AD48-80EF-A655A0D6B5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5362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205" name="Text Box 41">
              <a:extLst>
                <a:ext uri="{FF2B5EF4-FFF2-40B4-BE49-F238E27FC236}">
                  <a16:creationId xmlns:a16="http://schemas.microsoft.com/office/drawing/2014/main" id="{A7D20D35-9EC7-0848-909A-BBE52C26BE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60962" y="3714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4</a:t>
              </a:r>
            </a:p>
          </p:txBody>
        </p:sp>
        <p:sp>
          <p:nvSpPr>
            <p:cNvPr id="206" name="Line 54">
              <a:extLst>
                <a:ext uri="{FF2B5EF4-FFF2-40B4-BE49-F238E27FC236}">
                  <a16:creationId xmlns:a16="http://schemas.microsoft.com/office/drawing/2014/main" id="{393CAE01-0B15-C644-A584-6BCAA60FA7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24687" y="2895515"/>
              <a:ext cx="1122363" cy="642937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7" name="Oval 55">
              <a:extLst>
                <a:ext uri="{FF2B5EF4-FFF2-40B4-BE49-F238E27FC236}">
                  <a16:creationId xmlns:a16="http://schemas.microsoft.com/office/drawing/2014/main" id="{288D880F-4E1D-1748-B009-27E1AFE8AE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9275" y="3455902"/>
              <a:ext cx="384175" cy="374650"/>
            </a:xfrm>
            <a:prstGeom prst="ellipse">
              <a:avLst/>
            </a:prstGeom>
            <a:solidFill>
              <a:srgbClr val="063DE8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itchFamily="-106" charset="0"/>
                </a:rPr>
                <a:t>SNK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itchFamily="-106" charset="0"/>
              </a:endParaRPr>
            </a:p>
          </p:txBody>
        </p:sp>
        <p:sp>
          <p:nvSpPr>
            <p:cNvPr id="208" name="Oval 56">
              <a:extLst>
                <a:ext uri="{FF2B5EF4-FFF2-40B4-BE49-F238E27FC236}">
                  <a16:creationId xmlns:a16="http://schemas.microsoft.com/office/drawing/2014/main" id="{179D398B-4AAB-144B-8B8D-0F7E45AB7F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625" y="3435265"/>
              <a:ext cx="384175" cy="374650"/>
            </a:xfrm>
            <a:prstGeom prst="ellipse">
              <a:avLst/>
            </a:prstGeom>
            <a:solidFill>
              <a:srgbClr val="063DE8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itchFamily="-106" charset="0"/>
                </a:rPr>
                <a:t>SRC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itchFamily="-106" charset="0"/>
              </a:endParaRPr>
            </a:p>
          </p:txBody>
        </p:sp>
        <p:sp>
          <p:nvSpPr>
            <p:cNvPr id="209" name="Line 57">
              <a:extLst>
                <a:ext uri="{FF2B5EF4-FFF2-40B4-BE49-F238E27FC236}">
                  <a16:creationId xmlns:a16="http://schemas.microsoft.com/office/drawing/2014/main" id="{A57B1448-69E1-A74B-9D3B-02DA39613D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56437" y="3663865"/>
              <a:ext cx="1081088" cy="1905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0" name="Line 58">
              <a:extLst>
                <a:ext uri="{FF2B5EF4-FFF2-40B4-BE49-F238E27FC236}">
                  <a16:creationId xmlns:a16="http://schemas.microsoft.com/office/drawing/2014/main" id="{DBECAEA8-5C69-7B4F-921B-F865252A5A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88187" y="3787690"/>
              <a:ext cx="1050925" cy="625475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1" name="Line 59">
              <a:extLst>
                <a:ext uri="{FF2B5EF4-FFF2-40B4-BE49-F238E27FC236}">
                  <a16:creationId xmlns:a16="http://schemas.microsoft.com/office/drawing/2014/main" id="{BCA82921-2F6A-194C-842C-6BBD25662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90575" y="2905040"/>
              <a:ext cx="906462" cy="563562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2" name="Line 60">
              <a:extLst>
                <a:ext uri="{FF2B5EF4-FFF2-40B4-BE49-F238E27FC236}">
                  <a16:creationId xmlns:a16="http://schemas.microsoft.com/office/drawing/2014/main" id="{D9D53692-F4D8-7344-A742-2E02018433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937" y="3740065"/>
              <a:ext cx="906463" cy="59055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3" name="Line 61">
              <a:extLst>
                <a:ext uri="{FF2B5EF4-FFF2-40B4-BE49-F238E27FC236}">
                  <a16:creationId xmlns:a16="http://schemas.microsoft.com/office/drawing/2014/main" id="{2F7C1BA2-000E-C147-AD28-4BF7162B9E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687" y="3595602"/>
              <a:ext cx="915988" cy="508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4" name="Text Box 62">
              <a:extLst>
                <a:ext uri="{FF2B5EF4-FFF2-40B4-BE49-F238E27FC236}">
                  <a16:creationId xmlns:a16="http://schemas.microsoft.com/office/drawing/2014/main" id="{9D8D6D48-A438-8749-8148-40306D989C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725" y="29971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15" name="Text Box 63">
              <a:extLst>
                <a:ext uri="{FF2B5EF4-FFF2-40B4-BE49-F238E27FC236}">
                  <a16:creationId xmlns:a16="http://schemas.microsoft.com/office/drawing/2014/main" id="{9B6598D9-F707-5A4B-8C66-BA30F76298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2662" y="33400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16" name="Text Box 64">
              <a:extLst>
                <a:ext uri="{FF2B5EF4-FFF2-40B4-BE49-F238E27FC236}">
                  <a16:creationId xmlns:a16="http://schemas.microsoft.com/office/drawing/2014/main" id="{9F10D1C9-4DA8-B440-830A-9FF949A41E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8075" y="3786102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17" name="Text Box 65">
              <a:extLst>
                <a:ext uri="{FF2B5EF4-FFF2-40B4-BE49-F238E27FC236}">
                  <a16:creationId xmlns:a16="http://schemas.microsoft.com/office/drawing/2014/main" id="{FCBBE5D2-FE4F-BB44-8810-56F0D2E8C6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73937" y="3868652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18" name="Text Box 66">
              <a:extLst>
                <a:ext uri="{FF2B5EF4-FFF2-40B4-BE49-F238E27FC236}">
                  <a16:creationId xmlns:a16="http://schemas.microsoft.com/office/drawing/2014/main" id="{3139B066-40C5-8944-908C-124316A96D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99350" y="33908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219" name="Text Box 67">
              <a:extLst>
                <a:ext uri="{FF2B5EF4-FFF2-40B4-BE49-F238E27FC236}">
                  <a16:creationId xmlns:a16="http://schemas.microsoft.com/office/drawing/2014/main" id="{59ACBE37-8ACF-DF4A-AF9C-A2F95BB6F5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23175" y="2974890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grpSp>
          <p:nvGrpSpPr>
            <p:cNvPr id="220" name="Group 71">
              <a:extLst>
                <a:ext uri="{FF2B5EF4-FFF2-40B4-BE49-F238E27FC236}">
                  <a16:creationId xmlns:a16="http://schemas.microsoft.com/office/drawing/2014/main" id="{695C0E34-880C-DC44-A902-676E03CFDC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92237" y="2446252"/>
              <a:ext cx="862013" cy="292100"/>
              <a:chOff x="563" y="1335"/>
              <a:chExt cx="543" cy="184"/>
            </a:xfrm>
          </p:grpSpPr>
          <p:sp>
            <p:nvSpPr>
              <p:cNvPr id="273" name="Rectangle 68">
                <a:extLst>
                  <a:ext uri="{FF2B5EF4-FFF2-40B4-BE49-F238E27FC236}">
                    <a16:creationId xmlns:a16="http://schemas.microsoft.com/office/drawing/2014/main" id="{56AFF4BA-015C-864B-B944-A36958187F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4" name="Line 69">
                <a:extLst>
                  <a:ext uri="{FF2B5EF4-FFF2-40B4-BE49-F238E27FC236}">
                    <a16:creationId xmlns:a16="http://schemas.microsoft.com/office/drawing/2014/main" id="{5D445CDC-3455-E844-BD92-D97B076E20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5" name="Line 70">
                <a:extLst>
                  <a:ext uri="{FF2B5EF4-FFF2-40B4-BE49-F238E27FC236}">
                    <a16:creationId xmlns:a16="http://schemas.microsoft.com/office/drawing/2014/main" id="{3AAD7FFE-DDA1-C447-A417-7D9C8623EC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1" name="Group 81">
              <a:extLst>
                <a:ext uri="{FF2B5EF4-FFF2-40B4-BE49-F238E27FC236}">
                  <a16:creationId xmlns:a16="http://schemas.microsoft.com/office/drawing/2014/main" id="{F61F9C79-8F49-C14D-A265-9C2DC987E53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94062" y="2435140"/>
              <a:ext cx="862013" cy="292100"/>
              <a:chOff x="563" y="1335"/>
              <a:chExt cx="543" cy="184"/>
            </a:xfrm>
          </p:grpSpPr>
          <p:sp>
            <p:nvSpPr>
              <p:cNvPr id="270" name="Rectangle 82">
                <a:extLst>
                  <a:ext uri="{FF2B5EF4-FFF2-40B4-BE49-F238E27FC236}">
                    <a16:creationId xmlns:a16="http://schemas.microsoft.com/office/drawing/2014/main" id="{B75961BD-E9D2-2E4F-8ED5-6F17753856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1" name="Line 83">
                <a:extLst>
                  <a:ext uri="{FF2B5EF4-FFF2-40B4-BE49-F238E27FC236}">
                    <a16:creationId xmlns:a16="http://schemas.microsoft.com/office/drawing/2014/main" id="{AA8656B1-3FEF-6440-BC7E-569ABF0E68C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2" name="Line 84">
                <a:extLst>
                  <a:ext uri="{FF2B5EF4-FFF2-40B4-BE49-F238E27FC236}">
                    <a16:creationId xmlns:a16="http://schemas.microsoft.com/office/drawing/2014/main" id="{53C2FACF-5713-CF4D-8D5F-91CBEAF95F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2" name="Group 85">
              <a:extLst>
                <a:ext uri="{FF2B5EF4-FFF2-40B4-BE49-F238E27FC236}">
                  <a16:creationId xmlns:a16="http://schemas.microsoft.com/office/drawing/2014/main" id="{99D0B543-2353-4E42-A982-E8CF0AB117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33737" y="4522702"/>
              <a:ext cx="862013" cy="292100"/>
              <a:chOff x="563" y="1335"/>
              <a:chExt cx="543" cy="184"/>
            </a:xfrm>
          </p:grpSpPr>
          <p:sp>
            <p:nvSpPr>
              <p:cNvPr id="267" name="Rectangle 86">
                <a:extLst>
                  <a:ext uri="{FF2B5EF4-FFF2-40B4-BE49-F238E27FC236}">
                    <a16:creationId xmlns:a16="http://schemas.microsoft.com/office/drawing/2014/main" id="{A4ED3C9E-08B9-0C41-8014-736ECD01FE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8" name="Line 87">
                <a:extLst>
                  <a:ext uri="{FF2B5EF4-FFF2-40B4-BE49-F238E27FC236}">
                    <a16:creationId xmlns:a16="http://schemas.microsoft.com/office/drawing/2014/main" id="{010D1731-0CA5-BE4C-8A14-E8B1A2F3C9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9" name="Line 88">
                <a:extLst>
                  <a:ext uri="{FF2B5EF4-FFF2-40B4-BE49-F238E27FC236}">
                    <a16:creationId xmlns:a16="http://schemas.microsoft.com/office/drawing/2014/main" id="{D2DCB21D-D66B-BE47-BC44-215CFF19A4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3" name="Group 89">
              <a:extLst>
                <a:ext uri="{FF2B5EF4-FFF2-40B4-BE49-F238E27FC236}">
                  <a16:creationId xmlns:a16="http://schemas.microsoft.com/office/drawing/2014/main" id="{666308A4-6530-5C4A-905F-421C1D3E891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83075" y="3805152"/>
              <a:ext cx="862012" cy="292100"/>
              <a:chOff x="563" y="1335"/>
              <a:chExt cx="543" cy="184"/>
            </a:xfrm>
          </p:grpSpPr>
          <p:sp>
            <p:nvSpPr>
              <p:cNvPr id="264" name="Rectangle 90">
                <a:extLst>
                  <a:ext uri="{FF2B5EF4-FFF2-40B4-BE49-F238E27FC236}">
                    <a16:creationId xmlns:a16="http://schemas.microsoft.com/office/drawing/2014/main" id="{A123AC13-6C10-A84B-AEA4-AD06A7F227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5" name="Line 91">
                <a:extLst>
                  <a:ext uri="{FF2B5EF4-FFF2-40B4-BE49-F238E27FC236}">
                    <a16:creationId xmlns:a16="http://schemas.microsoft.com/office/drawing/2014/main" id="{167B7B1C-6B96-3A42-A8B8-126F58FC2B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6" name="Line 92">
                <a:extLst>
                  <a:ext uri="{FF2B5EF4-FFF2-40B4-BE49-F238E27FC236}">
                    <a16:creationId xmlns:a16="http://schemas.microsoft.com/office/drawing/2014/main" id="{E968DBD1-1EA7-CD4F-B83E-B0B495647D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4" name="Group 93">
              <a:extLst>
                <a:ext uri="{FF2B5EF4-FFF2-40B4-BE49-F238E27FC236}">
                  <a16:creationId xmlns:a16="http://schemas.microsoft.com/office/drawing/2014/main" id="{A4122BE4-E4DB-834D-B559-52AA8C46F2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08587" y="4532227"/>
              <a:ext cx="862013" cy="292100"/>
              <a:chOff x="563" y="1335"/>
              <a:chExt cx="543" cy="184"/>
            </a:xfrm>
          </p:grpSpPr>
          <p:sp>
            <p:nvSpPr>
              <p:cNvPr id="261" name="Rectangle 94">
                <a:extLst>
                  <a:ext uri="{FF2B5EF4-FFF2-40B4-BE49-F238E27FC236}">
                    <a16:creationId xmlns:a16="http://schemas.microsoft.com/office/drawing/2014/main" id="{2821B35F-61F1-624C-BD23-7B72FC0FCE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2" name="Line 95">
                <a:extLst>
                  <a:ext uri="{FF2B5EF4-FFF2-40B4-BE49-F238E27FC236}">
                    <a16:creationId xmlns:a16="http://schemas.microsoft.com/office/drawing/2014/main" id="{C601D7AA-3959-EC4F-8473-9C401BEDF6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3" name="Line 96">
                <a:extLst>
                  <a:ext uri="{FF2B5EF4-FFF2-40B4-BE49-F238E27FC236}">
                    <a16:creationId xmlns:a16="http://schemas.microsoft.com/office/drawing/2014/main" id="{01F51922-EA51-CF46-AC5F-AB82DEDD6A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5" name="Group 97">
              <a:extLst>
                <a:ext uri="{FF2B5EF4-FFF2-40B4-BE49-F238E27FC236}">
                  <a16:creationId xmlns:a16="http://schemas.microsoft.com/office/drawing/2014/main" id="{646AF098-4965-7E40-BC96-ADFB9D97D7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08587" y="2424027"/>
              <a:ext cx="862013" cy="292100"/>
              <a:chOff x="563" y="1335"/>
              <a:chExt cx="543" cy="184"/>
            </a:xfrm>
          </p:grpSpPr>
          <p:sp>
            <p:nvSpPr>
              <p:cNvPr id="258" name="Rectangle 98">
                <a:extLst>
                  <a:ext uri="{FF2B5EF4-FFF2-40B4-BE49-F238E27FC236}">
                    <a16:creationId xmlns:a16="http://schemas.microsoft.com/office/drawing/2014/main" id="{B6665D7C-F5E1-BF43-B7CA-DDCC3BC2D3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9" name="Line 99">
                <a:extLst>
                  <a:ext uri="{FF2B5EF4-FFF2-40B4-BE49-F238E27FC236}">
                    <a16:creationId xmlns:a16="http://schemas.microsoft.com/office/drawing/2014/main" id="{1D41620A-3282-3C4B-B835-A6389C43E1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0" name="Line 100">
                <a:extLst>
                  <a:ext uri="{FF2B5EF4-FFF2-40B4-BE49-F238E27FC236}">
                    <a16:creationId xmlns:a16="http://schemas.microsoft.com/office/drawing/2014/main" id="{60898C44-6271-4346-BCA8-B01C711DC4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6" name="Group 101">
              <a:extLst>
                <a:ext uri="{FF2B5EF4-FFF2-40B4-BE49-F238E27FC236}">
                  <a16:creationId xmlns:a16="http://schemas.microsoft.com/office/drawing/2014/main" id="{6DCD987D-3B92-4340-960F-890403B419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35762" y="2433552"/>
              <a:ext cx="862013" cy="292100"/>
              <a:chOff x="563" y="1335"/>
              <a:chExt cx="543" cy="184"/>
            </a:xfrm>
          </p:grpSpPr>
          <p:sp>
            <p:nvSpPr>
              <p:cNvPr id="255" name="Rectangle 102">
                <a:extLst>
                  <a:ext uri="{FF2B5EF4-FFF2-40B4-BE49-F238E27FC236}">
                    <a16:creationId xmlns:a16="http://schemas.microsoft.com/office/drawing/2014/main" id="{06CBEC9C-777D-884A-B704-91B28713C3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6" name="Line 103">
                <a:extLst>
                  <a:ext uri="{FF2B5EF4-FFF2-40B4-BE49-F238E27FC236}">
                    <a16:creationId xmlns:a16="http://schemas.microsoft.com/office/drawing/2014/main" id="{F8ED105E-46C5-004C-8C26-AFC9AE79A5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7" name="Line 104">
                <a:extLst>
                  <a:ext uri="{FF2B5EF4-FFF2-40B4-BE49-F238E27FC236}">
                    <a16:creationId xmlns:a16="http://schemas.microsoft.com/office/drawing/2014/main" id="{12DB94F3-3ED6-D047-9C86-82FBBFD263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7" name="Group 113">
              <a:extLst>
                <a:ext uri="{FF2B5EF4-FFF2-40B4-BE49-F238E27FC236}">
                  <a16:creationId xmlns:a16="http://schemas.microsoft.com/office/drawing/2014/main" id="{77BB5890-683F-B745-93B2-3AF1AFB681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86725" y="3025690"/>
              <a:ext cx="862012" cy="292100"/>
              <a:chOff x="563" y="1335"/>
              <a:chExt cx="543" cy="184"/>
            </a:xfrm>
          </p:grpSpPr>
          <p:sp>
            <p:nvSpPr>
              <p:cNvPr id="252" name="Rectangle 114">
                <a:extLst>
                  <a:ext uri="{FF2B5EF4-FFF2-40B4-BE49-F238E27FC236}">
                    <a16:creationId xmlns:a16="http://schemas.microsoft.com/office/drawing/2014/main" id="{6AF52FE4-15ED-8748-91C6-DF517BE1AF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" name="Line 115">
                <a:extLst>
                  <a:ext uri="{FF2B5EF4-FFF2-40B4-BE49-F238E27FC236}">
                    <a16:creationId xmlns:a16="http://schemas.microsoft.com/office/drawing/2014/main" id="{E176C5EF-803F-924C-B8C0-DE2BB92713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" name="Line 116">
                <a:extLst>
                  <a:ext uri="{FF2B5EF4-FFF2-40B4-BE49-F238E27FC236}">
                    <a16:creationId xmlns:a16="http://schemas.microsoft.com/office/drawing/2014/main" id="{45E2F2E5-8793-5542-9C1E-269C8A4EEC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8" name="Group 117">
              <a:extLst>
                <a:ext uri="{FF2B5EF4-FFF2-40B4-BE49-F238E27FC236}">
                  <a16:creationId xmlns:a16="http://schemas.microsoft.com/office/drawing/2014/main" id="{BBE5E62A-E3A1-E645-90DC-F445F8F30F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3097127"/>
              <a:ext cx="862012" cy="292100"/>
              <a:chOff x="563" y="1335"/>
              <a:chExt cx="543" cy="184"/>
            </a:xfrm>
          </p:grpSpPr>
          <p:sp>
            <p:nvSpPr>
              <p:cNvPr id="249" name="Rectangle 118">
                <a:extLst>
                  <a:ext uri="{FF2B5EF4-FFF2-40B4-BE49-F238E27FC236}">
                    <a16:creationId xmlns:a16="http://schemas.microsoft.com/office/drawing/2014/main" id="{14D40070-168D-6D4E-925B-0DB408B6B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0" name="Line 119">
                <a:extLst>
                  <a:ext uri="{FF2B5EF4-FFF2-40B4-BE49-F238E27FC236}">
                    <a16:creationId xmlns:a16="http://schemas.microsoft.com/office/drawing/2014/main" id="{A7F8E9F5-70EA-CB4A-9F68-07FB575395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" name="Line 120">
                <a:extLst>
                  <a:ext uri="{FF2B5EF4-FFF2-40B4-BE49-F238E27FC236}">
                    <a16:creationId xmlns:a16="http://schemas.microsoft.com/office/drawing/2014/main" id="{90D08FFC-C7D5-0C4C-AD04-AAA01B4B98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29" name="Oval 122">
              <a:extLst>
                <a:ext uri="{FF2B5EF4-FFF2-40B4-BE49-F238E27FC236}">
                  <a16:creationId xmlns:a16="http://schemas.microsoft.com/office/drawing/2014/main" id="{4AD46AA6-6A9D-BB4F-A633-7213A5E890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2" y="2689140"/>
              <a:ext cx="487363" cy="2338387"/>
            </a:xfrm>
            <a:prstGeom prst="ellipse">
              <a:avLst/>
            </a:prstGeom>
            <a:noFill/>
            <a:ln w="28575">
              <a:solidFill>
                <a:srgbClr val="919191"/>
              </a:solidFill>
              <a:prstDash val="sysDot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0" name="Oval 123">
              <a:extLst>
                <a:ext uri="{FF2B5EF4-FFF2-40B4-BE49-F238E27FC236}">
                  <a16:creationId xmlns:a16="http://schemas.microsoft.com/office/drawing/2014/main" id="{FBB9D132-C201-284E-AF5D-EDE88AF94D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1950" y="2689140"/>
              <a:ext cx="487362" cy="2338387"/>
            </a:xfrm>
            <a:prstGeom prst="ellipse">
              <a:avLst/>
            </a:prstGeom>
            <a:noFill/>
            <a:ln w="28575">
              <a:solidFill>
                <a:srgbClr val="919191"/>
              </a:solidFill>
              <a:prstDash val="sysDot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31" name="Group 73">
              <a:extLst>
                <a:ext uri="{FF2B5EF4-FFF2-40B4-BE49-F238E27FC236}">
                  <a16:creationId xmlns:a16="http://schemas.microsoft.com/office/drawing/2014/main" id="{7F3CB3FF-2630-F348-9B87-28393ACB3A0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81125" y="3216190"/>
              <a:ext cx="862012" cy="292100"/>
              <a:chOff x="563" y="1335"/>
              <a:chExt cx="543" cy="184"/>
            </a:xfrm>
          </p:grpSpPr>
          <p:sp>
            <p:nvSpPr>
              <p:cNvPr id="246" name="Rectangle 74">
                <a:extLst>
                  <a:ext uri="{FF2B5EF4-FFF2-40B4-BE49-F238E27FC236}">
                    <a16:creationId xmlns:a16="http://schemas.microsoft.com/office/drawing/2014/main" id="{A21407F0-85FA-0543-9E77-A3957AF84F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7" name="Line 75">
                <a:extLst>
                  <a:ext uri="{FF2B5EF4-FFF2-40B4-BE49-F238E27FC236}">
                    <a16:creationId xmlns:a16="http://schemas.microsoft.com/office/drawing/2014/main" id="{BF4D7C50-6D9D-404B-B275-9655863C1E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8" name="Line 76">
                <a:extLst>
                  <a:ext uri="{FF2B5EF4-FFF2-40B4-BE49-F238E27FC236}">
                    <a16:creationId xmlns:a16="http://schemas.microsoft.com/office/drawing/2014/main" id="{60DE28EC-FF94-A94D-86B0-EC4C8CAB6D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32" name="Group 77">
              <a:extLst>
                <a:ext uri="{FF2B5EF4-FFF2-40B4-BE49-F238E27FC236}">
                  <a16:creationId xmlns:a16="http://schemas.microsoft.com/office/drawing/2014/main" id="{B56B5CF2-9956-5442-8AC5-4E856B592D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22400" y="3913102"/>
              <a:ext cx="862012" cy="292100"/>
              <a:chOff x="563" y="1335"/>
              <a:chExt cx="543" cy="184"/>
            </a:xfrm>
          </p:grpSpPr>
          <p:sp>
            <p:nvSpPr>
              <p:cNvPr id="243" name="Rectangle 78">
                <a:extLst>
                  <a:ext uri="{FF2B5EF4-FFF2-40B4-BE49-F238E27FC236}">
                    <a16:creationId xmlns:a16="http://schemas.microsoft.com/office/drawing/2014/main" id="{F7E61296-47C3-E84F-B486-061F0E4816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4" name="Line 79">
                <a:extLst>
                  <a:ext uri="{FF2B5EF4-FFF2-40B4-BE49-F238E27FC236}">
                    <a16:creationId xmlns:a16="http://schemas.microsoft.com/office/drawing/2014/main" id="{73ABF211-6A02-0346-A869-D74B8A5DD2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" name="Line 80">
                <a:extLst>
                  <a:ext uri="{FF2B5EF4-FFF2-40B4-BE49-F238E27FC236}">
                    <a16:creationId xmlns:a16="http://schemas.microsoft.com/office/drawing/2014/main" id="{5137C290-5813-D242-9612-AEED62ECEE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33" name="Group 105">
              <a:extLst>
                <a:ext uri="{FF2B5EF4-FFF2-40B4-BE49-F238E27FC236}">
                  <a16:creationId xmlns:a16="http://schemas.microsoft.com/office/drawing/2014/main" id="{B3CDAAAD-FD8F-F649-8590-308D719F37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642100" y="3213015"/>
              <a:ext cx="862012" cy="292100"/>
              <a:chOff x="563" y="1335"/>
              <a:chExt cx="543" cy="184"/>
            </a:xfrm>
          </p:grpSpPr>
          <p:sp>
            <p:nvSpPr>
              <p:cNvPr id="240" name="Rectangle 106">
                <a:extLst>
                  <a:ext uri="{FF2B5EF4-FFF2-40B4-BE49-F238E27FC236}">
                    <a16:creationId xmlns:a16="http://schemas.microsoft.com/office/drawing/2014/main" id="{0AF8DDE5-DF85-AE43-B7C7-3F5D25B94D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1" name="Line 107">
                <a:extLst>
                  <a:ext uri="{FF2B5EF4-FFF2-40B4-BE49-F238E27FC236}">
                    <a16:creationId xmlns:a16="http://schemas.microsoft.com/office/drawing/2014/main" id="{CE26C134-6273-DE47-82D9-FCF8A51DF3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2" name="Line 108">
                <a:extLst>
                  <a:ext uri="{FF2B5EF4-FFF2-40B4-BE49-F238E27FC236}">
                    <a16:creationId xmlns:a16="http://schemas.microsoft.com/office/drawing/2014/main" id="{7802629D-FB6B-F14E-BA07-8F2B8EAA5B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34" name="Group 109">
              <a:extLst>
                <a:ext uri="{FF2B5EF4-FFF2-40B4-BE49-F238E27FC236}">
                  <a16:creationId xmlns:a16="http://schemas.microsoft.com/office/drawing/2014/main" id="{C40CB39B-18D5-2040-9A19-FA7E2247DF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91337" y="4513177"/>
              <a:ext cx="862013" cy="292100"/>
              <a:chOff x="563" y="1335"/>
              <a:chExt cx="543" cy="184"/>
            </a:xfrm>
          </p:grpSpPr>
          <p:sp>
            <p:nvSpPr>
              <p:cNvPr id="237" name="Rectangle 110">
                <a:extLst>
                  <a:ext uri="{FF2B5EF4-FFF2-40B4-BE49-F238E27FC236}">
                    <a16:creationId xmlns:a16="http://schemas.microsoft.com/office/drawing/2014/main" id="{DADD987C-10E8-0444-8F48-DEB6B3A758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8" name="Line 111">
                <a:extLst>
                  <a:ext uri="{FF2B5EF4-FFF2-40B4-BE49-F238E27FC236}">
                    <a16:creationId xmlns:a16="http://schemas.microsoft.com/office/drawing/2014/main" id="{383BE67D-A46A-E941-B627-B8E0F92897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" name="Line 112">
                <a:extLst>
                  <a:ext uri="{FF2B5EF4-FFF2-40B4-BE49-F238E27FC236}">
                    <a16:creationId xmlns:a16="http://schemas.microsoft.com/office/drawing/2014/main" id="{3CF88D3A-EDD0-4048-A7AB-A315DE9D4E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35" name="Text Box 124">
              <a:extLst>
                <a:ext uri="{FF2B5EF4-FFF2-40B4-BE49-F238E27FC236}">
                  <a16:creationId xmlns:a16="http://schemas.microsoft.com/office/drawing/2014/main" id="{13442F7C-4B42-554B-B867-A625E3B847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8287" y="5024352"/>
              <a:ext cx="468811" cy="36933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 Narrow"/>
                </a:rPr>
                <a:t>PIs</a:t>
              </a:r>
            </a:p>
          </p:txBody>
        </p:sp>
        <p:sp>
          <p:nvSpPr>
            <p:cNvPr id="236" name="Text Box 125">
              <a:extLst>
                <a:ext uri="{FF2B5EF4-FFF2-40B4-BE49-F238E27FC236}">
                  <a16:creationId xmlns:a16="http://schemas.microsoft.com/office/drawing/2014/main" id="{7AFDEAF4-79F6-A644-90E2-F48473CFCF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34175" y="5035465"/>
              <a:ext cx="563488" cy="36933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 Narrow"/>
                </a:rPr>
                <a:t>POs</a:t>
              </a:r>
            </a:p>
          </p:txBody>
        </p:sp>
      </p:grpSp>
      <p:sp>
        <p:nvSpPr>
          <p:cNvPr id="276" name="Text Box 72">
            <a:extLst>
              <a:ext uri="{FF2B5EF4-FFF2-40B4-BE49-F238E27FC236}">
                <a16:creationId xmlns:a16="http://schemas.microsoft.com/office/drawing/2014/main" id="{FD29686F-3AF4-8E41-BE02-9DBCE3D36D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2480" y="1756996"/>
            <a:ext cx="5635014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Wingdings" pitchFamily="-106" charset="2"/>
              </a:rPr>
              <a:t>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   AT        RAT           </a:t>
            </a:r>
            <a:r>
              <a:rPr kumimoji="0" lang="en-US" sz="1800" b="1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slack</a:t>
            </a:r>
            <a:r>
              <a:rPr kumimoji="0" lang="en-US" sz="1800" b="1" u="none" strike="noStrike" kern="0" cap="none" spc="0" normalizeH="0" baseline="-25000" noProof="0" dirty="0" err="1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= (RAT</a:t>
            </a:r>
            <a:r>
              <a:rPr kumimoji="0" lang="en-US" sz="1800" b="1" u="none" strike="noStrike" kern="0" cap="none" spc="0" normalizeH="0" baseline="-2500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– AT</a:t>
            </a:r>
            <a:r>
              <a:rPr kumimoji="0" lang="en-US" sz="1800" b="1" u="none" strike="noStrike" kern="0" cap="none" spc="0" normalizeH="0" baseline="-2500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kumimoji="0" lang="en-US" sz="1800" b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grpSp>
        <p:nvGrpSpPr>
          <p:cNvPr id="277" name="Group 126">
            <a:extLst>
              <a:ext uri="{FF2B5EF4-FFF2-40B4-BE49-F238E27FC236}">
                <a16:creationId xmlns:a16="http://schemas.microsoft.com/office/drawing/2014/main" id="{EDC00960-CA6F-944E-A14F-913A6C285992}"/>
              </a:ext>
            </a:extLst>
          </p:cNvPr>
          <p:cNvGrpSpPr>
            <a:grpSpLocks/>
          </p:cNvGrpSpPr>
          <p:nvPr/>
        </p:nvGrpSpPr>
        <p:grpSpPr bwMode="auto">
          <a:xfrm>
            <a:off x="1257684" y="1736116"/>
            <a:ext cx="1033981" cy="350373"/>
            <a:chOff x="563" y="1335"/>
            <a:chExt cx="543" cy="184"/>
          </a:xfrm>
        </p:grpSpPr>
        <p:sp>
          <p:nvSpPr>
            <p:cNvPr id="278" name="Rectangle 127">
              <a:extLst>
                <a:ext uri="{FF2B5EF4-FFF2-40B4-BE49-F238E27FC236}">
                  <a16:creationId xmlns:a16="http://schemas.microsoft.com/office/drawing/2014/main" id="{5A98F5FE-056A-614A-B25D-84C076BBB2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" y="1342"/>
              <a:ext cx="543" cy="177"/>
            </a:xfrm>
            <a:prstGeom prst="rect">
              <a:avLst/>
            </a:prstGeom>
            <a:noFill/>
            <a:ln w="28575">
              <a:solidFill>
                <a:srgbClr val="80808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279" name="Line 128">
              <a:extLst>
                <a:ext uri="{FF2B5EF4-FFF2-40B4-BE49-F238E27FC236}">
                  <a16:creationId xmlns:a16="http://schemas.microsoft.com/office/drawing/2014/main" id="{D6AD5324-5D06-5F45-9A77-8259C5824A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3" y="1335"/>
              <a:ext cx="0" cy="184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280" name="Line 129">
              <a:extLst>
                <a:ext uri="{FF2B5EF4-FFF2-40B4-BE49-F238E27FC236}">
                  <a16:creationId xmlns:a16="http://schemas.microsoft.com/office/drawing/2014/main" id="{AC76DDCD-6767-5C4E-8A73-2D8E28E1C4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6" y="1335"/>
              <a:ext cx="0" cy="184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</p:grpSp>
      <p:sp>
        <p:nvSpPr>
          <p:cNvPr id="281" name="Rectangle 131">
            <a:extLst>
              <a:ext uri="{FF2B5EF4-FFF2-40B4-BE49-F238E27FC236}">
                <a16:creationId xmlns:a16="http://schemas.microsoft.com/office/drawing/2014/main" id="{19950267-EDF0-B04A-93C7-0A35538FEC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2481" y="1680895"/>
            <a:ext cx="4886175" cy="504612"/>
          </a:xfrm>
          <a:prstGeom prst="rect">
            <a:avLst/>
          </a:prstGeom>
          <a:noFill/>
          <a:ln w="28575">
            <a:solidFill>
              <a:srgbClr val="80808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Narrow"/>
            </a:endParaRPr>
          </a:p>
        </p:txBody>
      </p:sp>
      <p:sp>
        <p:nvSpPr>
          <p:cNvPr id="282" name="Line 132">
            <a:extLst>
              <a:ext uri="{FF2B5EF4-FFF2-40B4-BE49-F238E27FC236}">
                <a16:creationId xmlns:a16="http://schemas.microsoft.com/office/drawing/2014/main" id="{E03AA5A7-ED12-E84E-A2A6-2475C609BAFB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4160" y="1673278"/>
            <a:ext cx="0" cy="523654"/>
          </a:xfrm>
          <a:prstGeom prst="line">
            <a:avLst/>
          </a:prstGeom>
          <a:noFill/>
          <a:ln w="28575">
            <a:solidFill>
              <a:srgbClr val="80808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Narrow"/>
            </a:endParaRPr>
          </a:p>
        </p:txBody>
      </p:sp>
      <p:sp>
        <p:nvSpPr>
          <p:cNvPr id="283" name="Line 134">
            <a:extLst>
              <a:ext uri="{FF2B5EF4-FFF2-40B4-BE49-F238E27FC236}">
                <a16:creationId xmlns:a16="http://schemas.microsoft.com/office/drawing/2014/main" id="{CF5A5AD5-F996-674B-B31C-08EBFD2AC43F}"/>
              </a:ext>
            </a:extLst>
          </p:cNvPr>
          <p:cNvSpPr>
            <a:spLocks noChangeShapeType="1"/>
          </p:cNvSpPr>
          <p:nvPr/>
        </p:nvSpPr>
        <p:spPr bwMode="auto">
          <a:xfrm>
            <a:off x="4635733" y="1673278"/>
            <a:ext cx="0" cy="523654"/>
          </a:xfrm>
          <a:prstGeom prst="line">
            <a:avLst/>
          </a:prstGeom>
          <a:noFill/>
          <a:ln w="28575">
            <a:solidFill>
              <a:srgbClr val="80808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Narrow"/>
            </a:endParaRP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E2A167CE-B77A-9C43-8E8C-F61EB4D76307}"/>
              </a:ext>
            </a:extLst>
          </p:cNvPr>
          <p:cNvSpPr txBox="1"/>
          <p:nvPr/>
        </p:nvSpPr>
        <p:spPr>
          <a:xfrm>
            <a:off x="1380324" y="3932075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0</a:t>
            </a: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6A763DBD-862A-5245-A155-2950DBFB0D7F}"/>
              </a:ext>
            </a:extLst>
          </p:cNvPr>
          <p:cNvSpPr txBox="1"/>
          <p:nvPr/>
        </p:nvSpPr>
        <p:spPr>
          <a:xfrm>
            <a:off x="2881537" y="3250688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0</a:t>
            </a: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5D7123C9-37DA-B842-9943-0FD97953AA5A}"/>
              </a:ext>
            </a:extLst>
          </p:cNvPr>
          <p:cNvSpPr txBox="1"/>
          <p:nvPr/>
        </p:nvSpPr>
        <p:spPr>
          <a:xfrm>
            <a:off x="2841636" y="4039314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0</a:t>
            </a: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B4DE5955-6B42-9A4F-BAAC-0F7BA739C757}"/>
              </a:ext>
            </a:extLst>
          </p:cNvPr>
          <p:cNvSpPr txBox="1"/>
          <p:nvPr/>
        </p:nvSpPr>
        <p:spPr>
          <a:xfrm>
            <a:off x="2908634" y="4810123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0</a:t>
            </a: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80291EFE-329B-2F40-B54E-24D047FEA76E}"/>
              </a:ext>
            </a:extLst>
          </p:cNvPr>
          <p:cNvSpPr txBox="1"/>
          <p:nvPr/>
        </p:nvSpPr>
        <p:spPr>
          <a:xfrm>
            <a:off x="4909062" y="3267648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</a:t>
            </a: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7F72F489-5C84-E043-A3E1-4178A5899FD8}"/>
              </a:ext>
            </a:extLst>
          </p:cNvPr>
          <p:cNvSpPr txBox="1"/>
          <p:nvPr/>
        </p:nvSpPr>
        <p:spPr>
          <a:xfrm>
            <a:off x="5919967" y="4685724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6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9C9D7B2D-B10C-1048-92A0-28FD7B66329F}"/>
              </a:ext>
            </a:extLst>
          </p:cNvPr>
          <p:cNvSpPr txBox="1"/>
          <p:nvPr/>
        </p:nvSpPr>
        <p:spPr>
          <a:xfrm>
            <a:off x="4802178" y="5465443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2</a:t>
            </a: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1ECE9BE5-4FC6-4445-96B0-6EDAD41A401B}"/>
              </a:ext>
            </a:extLst>
          </p:cNvPr>
          <p:cNvSpPr txBox="1"/>
          <p:nvPr/>
        </p:nvSpPr>
        <p:spPr>
          <a:xfrm>
            <a:off x="6935870" y="3233860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4</a:t>
            </a:r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C51F2605-8DF2-CE40-B21F-F623CBEB0319}"/>
              </a:ext>
            </a:extLst>
          </p:cNvPr>
          <p:cNvSpPr txBox="1"/>
          <p:nvPr/>
        </p:nvSpPr>
        <p:spPr>
          <a:xfrm>
            <a:off x="6888323" y="5487990"/>
            <a:ext cx="529484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10</a:t>
            </a:r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7B61E6B8-D0D1-E14C-9CB3-278D8B4228F4}"/>
              </a:ext>
            </a:extLst>
          </p:cNvPr>
          <p:cNvSpPr txBox="1"/>
          <p:nvPr/>
        </p:nvSpPr>
        <p:spPr>
          <a:xfrm>
            <a:off x="8402413" y="4086067"/>
            <a:ext cx="529484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12</a:t>
            </a: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85911E0A-7EB9-014D-B41F-B618E2A58DF3}"/>
              </a:ext>
            </a:extLst>
          </p:cNvPr>
          <p:cNvSpPr txBox="1"/>
          <p:nvPr/>
        </p:nvSpPr>
        <p:spPr>
          <a:xfrm>
            <a:off x="8565943" y="3268462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7</a:t>
            </a:r>
          </a:p>
        </p:txBody>
      </p:sp>
      <p:sp>
        <p:nvSpPr>
          <p:cNvPr id="440" name="TextBox 439">
            <a:extLst>
              <a:ext uri="{FF2B5EF4-FFF2-40B4-BE49-F238E27FC236}">
                <a16:creationId xmlns:a16="http://schemas.microsoft.com/office/drawing/2014/main" id="{1D98ECD2-29C2-2C4E-B8A5-1E7E53FE4189}"/>
              </a:ext>
            </a:extLst>
          </p:cNvPr>
          <p:cNvSpPr txBox="1"/>
          <p:nvPr/>
        </p:nvSpPr>
        <p:spPr>
          <a:xfrm>
            <a:off x="8662398" y="5469971"/>
            <a:ext cx="529484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15</a:t>
            </a:r>
          </a:p>
        </p:txBody>
      </p:sp>
      <p:sp>
        <p:nvSpPr>
          <p:cNvPr id="441" name="TextBox 440">
            <a:extLst>
              <a:ext uri="{FF2B5EF4-FFF2-40B4-BE49-F238E27FC236}">
                <a16:creationId xmlns:a16="http://schemas.microsoft.com/office/drawing/2014/main" id="{CCA2B8EB-28CB-554B-849C-0A62FF574E98}"/>
              </a:ext>
            </a:extLst>
          </p:cNvPr>
          <p:cNvSpPr txBox="1"/>
          <p:nvPr/>
        </p:nvSpPr>
        <p:spPr>
          <a:xfrm>
            <a:off x="9936797" y="3880491"/>
            <a:ext cx="529484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00FF"/>
                </a:solidFill>
                <a:latin typeface="+mj-lt"/>
              </a:rPr>
              <a:t>15</a:t>
            </a:r>
          </a:p>
        </p:txBody>
      </p:sp>
      <p:sp>
        <p:nvSpPr>
          <p:cNvPr id="442" name="TextBox 441">
            <a:extLst>
              <a:ext uri="{FF2B5EF4-FFF2-40B4-BE49-F238E27FC236}">
                <a16:creationId xmlns:a16="http://schemas.microsoft.com/office/drawing/2014/main" id="{D5841E0E-AA0C-2A4E-B8DF-114F70380439}"/>
              </a:ext>
            </a:extLst>
          </p:cNvPr>
          <p:cNvSpPr txBox="1"/>
          <p:nvPr/>
        </p:nvSpPr>
        <p:spPr>
          <a:xfrm>
            <a:off x="10245733" y="3871185"/>
            <a:ext cx="529484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12</a:t>
            </a:r>
          </a:p>
        </p:txBody>
      </p:sp>
      <p:sp>
        <p:nvSpPr>
          <p:cNvPr id="443" name="TextBox 442">
            <a:extLst>
              <a:ext uri="{FF2B5EF4-FFF2-40B4-BE49-F238E27FC236}">
                <a16:creationId xmlns:a16="http://schemas.microsoft.com/office/drawing/2014/main" id="{F3811FD0-D687-DA45-8C1C-619B49C41E74}"/>
              </a:ext>
            </a:extLst>
          </p:cNvPr>
          <p:cNvSpPr txBox="1"/>
          <p:nvPr/>
        </p:nvSpPr>
        <p:spPr>
          <a:xfrm>
            <a:off x="8783945" y="3256586"/>
            <a:ext cx="529484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12</a:t>
            </a:r>
          </a:p>
        </p:txBody>
      </p:sp>
      <p:sp>
        <p:nvSpPr>
          <p:cNvPr id="444" name="TextBox 443">
            <a:extLst>
              <a:ext uri="{FF2B5EF4-FFF2-40B4-BE49-F238E27FC236}">
                <a16:creationId xmlns:a16="http://schemas.microsoft.com/office/drawing/2014/main" id="{0D8680F7-0EAB-6449-81F8-F44E520FBE3C}"/>
              </a:ext>
            </a:extLst>
          </p:cNvPr>
          <p:cNvSpPr txBox="1"/>
          <p:nvPr/>
        </p:nvSpPr>
        <p:spPr>
          <a:xfrm>
            <a:off x="8706406" y="4087058"/>
            <a:ext cx="529484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12</a:t>
            </a:r>
          </a:p>
        </p:txBody>
      </p:sp>
      <p:sp>
        <p:nvSpPr>
          <p:cNvPr id="445" name="TextBox 444">
            <a:extLst>
              <a:ext uri="{FF2B5EF4-FFF2-40B4-BE49-F238E27FC236}">
                <a16:creationId xmlns:a16="http://schemas.microsoft.com/office/drawing/2014/main" id="{B6167959-6493-6445-82F9-23686ED1B640}"/>
              </a:ext>
            </a:extLst>
          </p:cNvPr>
          <p:cNvSpPr txBox="1"/>
          <p:nvPr/>
        </p:nvSpPr>
        <p:spPr>
          <a:xfrm>
            <a:off x="8997381" y="5475254"/>
            <a:ext cx="529484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12</a:t>
            </a:r>
          </a:p>
        </p:txBody>
      </p:sp>
      <p:sp>
        <p:nvSpPr>
          <p:cNvPr id="446" name="TextBox 445">
            <a:extLst>
              <a:ext uri="{FF2B5EF4-FFF2-40B4-BE49-F238E27FC236}">
                <a16:creationId xmlns:a16="http://schemas.microsoft.com/office/drawing/2014/main" id="{D808A3A5-419A-3548-A601-6489138CB6D0}"/>
              </a:ext>
            </a:extLst>
          </p:cNvPr>
          <p:cNvSpPr txBox="1"/>
          <p:nvPr/>
        </p:nvSpPr>
        <p:spPr>
          <a:xfrm>
            <a:off x="7178996" y="3248627"/>
            <a:ext cx="529484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10</a:t>
            </a:r>
          </a:p>
        </p:txBody>
      </p:sp>
      <p:sp>
        <p:nvSpPr>
          <p:cNvPr id="447" name="TextBox 446">
            <a:extLst>
              <a:ext uri="{FF2B5EF4-FFF2-40B4-BE49-F238E27FC236}">
                <a16:creationId xmlns:a16="http://schemas.microsoft.com/office/drawing/2014/main" id="{D196C55C-2433-CA43-8A3C-3DDF7ECA26CE}"/>
              </a:ext>
            </a:extLst>
          </p:cNvPr>
          <p:cNvSpPr txBox="1"/>
          <p:nvPr/>
        </p:nvSpPr>
        <p:spPr>
          <a:xfrm>
            <a:off x="7236872" y="5499592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7</a:t>
            </a:r>
          </a:p>
        </p:txBody>
      </p:sp>
      <p:sp>
        <p:nvSpPr>
          <p:cNvPr id="448" name="TextBox 447">
            <a:extLst>
              <a:ext uri="{FF2B5EF4-FFF2-40B4-BE49-F238E27FC236}">
                <a16:creationId xmlns:a16="http://schemas.microsoft.com/office/drawing/2014/main" id="{3893CE74-1051-914B-9A9F-B1F6A19AFECE}"/>
              </a:ext>
            </a:extLst>
          </p:cNvPr>
          <p:cNvSpPr txBox="1"/>
          <p:nvPr/>
        </p:nvSpPr>
        <p:spPr>
          <a:xfrm>
            <a:off x="6216536" y="4670222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3</a:t>
            </a:r>
          </a:p>
        </p:txBody>
      </p:sp>
      <p:sp>
        <p:nvSpPr>
          <p:cNvPr id="449" name="TextBox 448">
            <a:extLst>
              <a:ext uri="{FF2B5EF4-FFF2-40B4-BE49-F238E27FC236}">
                <a16:creationId xmlns:a16="http://schemas.microsoft.com/office/drawing/2014/main" id="{FCF525E3-2A7B-0641-8342-396EF8A10CD3}"/>
              </a:ext>
            </a:extLst>
          </p:cNvPr>
          <p:cNvSpPr txBox="1"/>
          <p:nvPr/>
        </p:nvSpPr>
        <p:spPr>
          <a:xfrm>
            <a:off x="5163512" y="3260967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-2</a:t>
            </a:r>
          </a:p>
        </p:txBody>
      </p:sp>
      <p:sp>
        <p:nvSpPr>
          <p:cNvPr id="461" name="TextBox 460">
            <a:extLst>
              <a:ext uri="{FF2B5EF4-FFF2-40B4-BE49-F238E27FC236}">
                <a16:creationId xmlns:a16="http://schemas.microsoft.com/office/drawing/2014/main" id="{A61A84F9-3C2F-2F40-A603-4B3581650874}"/>
              </a:ext>
            </a:extLst>
          </p:cNvPr>
          <p:cNvSpPr txBox="1"/>
          <p:nvPr/>
        </p:nvSpPr>
        <p:spPr>
          <a:xfrm>
            <a:off x="5112294" y="5463470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4</a:t>
            </a:r>
          </a:p>
        </p:txBody>
      </p:sp>
      <p:sp>
        <p:nvSpPr>
          <p:cNvPr id="462" name="TextBox 461">
            <a:extLst>
              <a:ext uri="{FF2B5EF4-FFF2-40B4-BE49-F238E27FC236}">
                <a16:creationId xmlns:a16="http://schemas.microsoft.com/office/drawing/2014/main" id="{9D765D57-9317-F443-8848-9055FC262D91}"/>
              </a:ext>
            </a:extLst>
          </p:cNvPr>
          <p:cNvSpPr txBox="1"/>
          <p:nvPr/>
        </p:nvSpPr>
        <p:spPr>
          <a:xfrm>
            <a:off x="3112596" y="3258614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-3</a:t>
            </a:r>
          </a:p>
        </p:txBody>
      </p:sp>
      <p:sp>
        <p:nvSpPr>
          <p:cNvPr id="463" name="TextBox 462">
            <a:extLst>
              <a:ext uri="{FF2B5EF4-FFF2-40B4-BE49-F238E27FC236}">
                <a16:creationId xmlns:a16="http://schemas.microsoft.com/office/drawing/2014/main" id="{7BFABEF8-A220-C646-A350-42136E866179}"/>
              </a:ext>
            </a:extLst>
          </p:cNvPr>
          <p:cNvSpPr txBox="1"/>
          <p:nvPr/>
        </p:nvSpPr>
        <p:spPr>
          <a:xfrm>
            <a:off x="3090512" y="4073969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-1</a:t>
            </a:r>
          </a:p>
        </p:txBody>
      </p:sp>
      <p:sp>
        <p:nvSpPr>
          <p:cNvPr id="464" name="TextBox 463">
            <a:extLst>
              <a:ext uri="{FF2B5EF4-FFF2-40B4-BE49-F238E27FC236}">
                <a16:creationId xmlns:a16="http://schemas.microsoft.com/office/drawing/2014/main" id="{7A355248-99AD-1844-9102-613DE63AAC4D}"/>
              </a:ext>
            </a:extLst>
          </p:cNvPr>
          <p:cNvSpPr txBox="1"/>
          <p:nvPr/>
        </p:nvSpPr>
        <p:spPr>
          <a:xfrm>
            <a:off x="3201053" y="48130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2</a:t>
            </a:r>
          </a:p>
        </p:txBody>
      </p:sp>
      <p:sp>
        <p:nvSpPr>
          <p:cNvPr id="465" name="TextBox 464">
            <a:extLst>
              <a:ext uri="{FF2B5EF4-FFF2-40B4-BE49-F238E27FC236}">
                <a16:creationId xmlns:a16="http://schemas.microsoft.com/office/drawing/2014/main" id="{D9811AC1-21AC-3540-BAD4-8F19B81DD952}"/>
              </a:ext>
            </a:extLst>
          </p:cNvPr>
          <p:cNvSpPr txBox="1"/>
          <p:nvPr/>
        </p:nvSpPr>
        <p:spPr>
          <a:xfrm>
            <a:off x="1638850" y="3940661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-3</a:t>
            </a:r>
          </a:p>
        </p:txBody>
      </p:sp>
      <p:sp>
        <p:nvSpPr>
          <p:cNvPr id="467" name="TextBox 466">
            <a:extLst>
              <a:ext uri="{FF2B5EF4-FFF2-40B4-BE49-F238E27FC236}">
                <a16:creationId xmlns:a16="http://schemas.microsoft.com/office/drawing/2014/main" id="{C11459E0-6220-7940-80C2-4E014ED50265}"/>
              </a:ext>
            </a:extLst>
          </p:cNvPr>
          <p:cNvSpPr txBox="1"/>
          <p:nvPr/>
        </p:nvSpPr>
        <p:spPr>
          <a:xfrm>
            <a:off x="1955276" y="3927462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-3</a:t>
            </a:r>
          </a:p>
        </p:txBody>
      </p:sp>
      <p:sp>
        <p:nvSpPr>
          <p:cNvPr id="468" name="TextBox 467">
            <a:extLst>
              <a:ext uri="{FF2B5EF4-FFF2-40B4-BE49-F238E27FC236}">
                <a16:creationId xmlns:a16="http://schemas.microsoft.com/office/drawing/2014/main" id="{5E192BC8-6A0C-324B-97D6-F82AA421C8C4}"/>
              </a:ext>
            </a:extLst>
          </p:cNvPr>
          <p:cNvSpPr txBox="1"/>
          <p:nvPr/>
        </p:nvSpPr>
        <p:spPr>
          <a:xfrm>
            <a:off x="3438672" y="3237165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-3</a:t>
            </a:r>
          </a:p>
        </p:txBody>
      </p:sp>
      <p:sp>
        <p:nvSpPr>
          <p:cNvPr id="469" name="TextBox 468">
            <a:extLst>
              <a:ext uri="{FF2B5EF4-FFF2-40B4-BE49-F238E27FC236}">
                <a16:creationId xmlns:a16="http://schemas.microsoft.com/office/drawing/2014/main" id="{2FE01EBA-3591-1840-BC14-9281063B6F7C}"/>
              </a:ext>
            </a:extLst>
          </p:cNvPr>
          <p:cNvSpPr txBox="1"/>
          <p:nvPr/>
        </p:nvSpPr>
        <p:spPr>
          <a:xfrm>
            <a:off x="3434403" y="4052520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-1</a:t>
            </a:r>
          </a:p>
        </p:txBody>
      </p:sp>
      <p:sp>
        <p:nvSpPr>
          <p:cNvPr id="470" name="TextBox 469">
            <a:extLst>
              <a:ext uri="{FF2B5EF4-FFF2-40B4-BE49-F238E27FC236}">
                <a16:creationId xmlns:a16="http://schemas.microsoft.com/office/drawing/2014/main" id="{04A98D7A-7201-E14E-9957-0D1F7CAF9103}"/>
              </a:ext>
            </a:extLst>
          </p:cNvPr>
          <p:cNvSpPr txBox="1"/>
          <p:nvPr/>
        </p:nvSpPr>
        <p:spPr>
          <a:xfrm>
            <a:off x="3487539" y="48183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2</a:t>
            </a:r>
          </a:p>
        </p:txBody>
      </p:sp>
      <p:sp>
        <p:nvSpPr>
          <p:cNvPr id="471" name="TextBox 470">
            <a:extLst>
              <a:ext uri="{FF2B5EF4-FFF2-40B4-BE49-F238E27FC236}">
                <a16:creationId xmlns:a16="http://schemas.microsoft.com/office/drawing/2014/main" id="{57AFAF6F-14B2-C74F-AC5E-F95972F2FCEF}"/>
              </a:ext>
            </a:extLst>
          </p:cNvPr>
          <p:cNvSpPr txBox="1"/>
          <p:nvPr/>
        </p:nvSpPr>
        <p:spPr>
          <a:xfrm>
            <a:off x="5467070" y="3268461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-3</a:t>
            </a:r>
          </a:p>
        </p:txBody>
      </p:sp>
      <p:sp>
        <p:nvSpPr>
          <p:cNvPr id="472" name="TextBox 471">
            <a:extLst>
              <a:ext uri="{FF2B5EF4-FFF2-40B4-BE49-F238E27FC236}">
                <a16:creationId xmlns:a16="http://schemas.microsoft.com/office/drawing/2014/main" id="{404E0F36-AB8A-7341-929E-0F93FCFCA9B7}"/>
              </a:ext>
            </a:extLst>
          </p:cNvPr>
          <p:cNvSpPr txBox="1"/>
          <p:nvPr/>
        </p:nvSpPr>
        <p:spPr>
          <a:xfrm>
            <a:off x="5452660" y="5478614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2</a:t>
            </a:r>
          </a:p>
        </p:txBody>
      </p:sp>
      <p:sp>
        <p:nvSpPr>
          <p:cNvPr id="473" name="TextBox 472">
            <a:extLst>
              <a:ext uri="{FF2B5EF4-FFF2-40B4-BE49-F238E27FC236}">
                <a16:creationId xmlns:a16="http://schemas.microsoft.com/office/drawing/2014/main" id="{F3BDF0DD-4BDB-B545-A8C5-A1B316128B2B}"/>
              </a:ext>
            </a:extLst>
          </p:cNvPr>
          <p:cNvSpPr txBox="1"/>
          <p:nvPr/>
        </p:nvSpPr>
        <p:spPr>
          <a:xfrm>
            <a:off x="6499556" y="4667914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-3</a:t>
            </a:r>
          </a:p>
        </p:txBody>
      </p:sp>
      <p:sp>
        <p:nvSpPr>
          <p:cNvPr id="474" name="TextBox 473">
            <a:extLst>
              <a:ext uri="{FF2B5EF4-FFF2-40B4-BE49-F238E27FC236}">
                <a16:creationId xmlns:a16="http://schemas.microsoft.com/office/drawing/2014/main" id="{2052408A-5753-D845-801B-74FCB4B75B10}"/>
              </a:ext>
            </a:extLst>
          </p:cNvPr>
          <p:cNvSpPr txBox="1"/>
          <p:nvPr/>
        </p:nvSpPr>
        <p:spPr>
          <a:xfrm>
            <a:off x="7562077" y="3256746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6</a:t>
            </a:r>
          </a:p>
        </p:txBody>
      </p:sp>
      <p:sp>
        <p:nvSpPr>
          <p:cNvPr id="475" name="TextBox 474">
            <a:extLst>
              <a:ext uri="{FF2B5EF4-FFF2-40B4-BE49-F238E27FC236}">
                <a16:creationId xmlns:a16="http://schemas.microsoft.com/office/drawing/2014/main" id="{ADE7C67B-34B3-D242-B8F2-0C4F2BE39C2D}"/>
              </a:ext>
            </a:extLst>
          </p:cNvPr>
          <p:cNvSpPr txBox="1"/>
          <p:nvPr/>
        </p:nvSpPr>
        <p:spPr>
          <a:xfrm>
            <a:off x="7501317" y="5492441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-3</a:t>
            </a:r>
          </a:p>
        </p:txBody>
      </p:sp>
      <p:sp>
        <p:nvSpPr>
          <p:cNvPr id="476" name="TextBox 475">
            <a:extLst>
              <a:ext uri="{FF2B5EF4-FFF2-40B4-BE49-F238E27FC236}">
                <a16:creationId xmlns:a16="http://schemas.microsoft.com/office/drawing/2014/main" id="{256478C1-B6C8-384E-89F6-3C36AEA17566}"/>
              </a:ext>
            </a:extLst>
          </p:cNvPr>
          <p:cNvSpPr txBox="1"/>
          <p:nvPr/>
        </p:nvSpPr>
        <p:spPr>
          <a:xfrm>
            <a:off x="9159203" y="3229576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5</a:t>
            </a:r>
          </a:p>
        </p:txBody>
      </p:sp>
      <p:sp>
        <p:nvSpPr>
          <p:cNvPr id="477" name="TextBox 476">
            <a:extLst>
              <a:ext uri="{FF2B5EF4-FFF2-40B4-BE49-F238E27FC236}">
                <a16:creationId xmlns:a16="http://schemas.microsoft.com/office/drawing/2014/main" id="{9B7AE05E-8CF3-BC40-849D-5C229F2BEA3E}"/>
              </a:ext>
            </a:extLst>
          </p:cNvPr>
          <p:cNvSpPr txBox="1"/>
          <p:nvPr/>
        </p:nvSpPr>
        <p:spPr>
          <a:xfrm>
            <a:off x="9078220" y="4086702"/>
            <a:ext cx="375495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0</a:t>
            </a:r>
          </a:p>
        </p:txBody>
      </p:sp>
      <p:sp>
        <p:nvSpPr>
          <p:cNvPr id="478" name="TextBox 477">
            <a:extLst>
              <a:ext uri="{FF2B5EF4-FFF2-40B4-BE49-F238E27FC236}">
                <a16:creationId xmlns:a16="http://schemas.microsoft.com/office/drawing/2014/main" id="{07191F66-507A-184A-BDDA-203C65FB1665}"/>
              </a:ext>
            </a:extLst>
          </p:cNvPr>
          <p:cNvSpPr txBox="1"/>
          <p:nvPr/>
        </p:nvSpPr>
        <p:spPr>
          <a:xfrm>
            <a:off x="9297270" y="5474550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-3</a:t>
            </a:r>
          </a:p>
        </p:txBody>
      </p:sp>
      <p:sp>
        <p:nvSpPr>
          <p:cNvPr id="479" name="TextBox 478">
            <a:extLst>
              <a:ext uri="{FF2B5EF4-FFF2-40B4-BE49-F238E27FC236}">
                <a16:creationId xmlns:a16="http://schemas.microsoft.com/office/drawing/2014/main" id="{39E11714-1D95-B745-8D82-1536F860E40C}"/>
              </a:ext>
            </a:extLst>
          </p:cNvPr>
          <p:cNvSpPr txBox="1"/>
          <p:nvPr/>
        </p:nvSpPr>
        <p:spPr>
          <a:xfrm>
            <a:off x="10552279" y="3875105"/>
            <a:ext cx="467699" cy="443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800000"/>
                </a:solidFill>
                <a:latin typeface="+mj-lt"/>
              </a:rPr>
              <a:t>-3</a:t>
            </a:r>
          </a:p>
        </p:txBody>
      </p:sp>
      <p:sp>
        <p:nvSpPr>
          <p:cNvPr id="480" name="TextBox 479">
            <a:extLst>
              <a:ext uri="{FF2B5EF4-FFF2-40B4-BE49-F238E27FC236}">
                <a16:creationId xmlns:a16="http://schemas.microsoft.com/office/drawing/2014/main" id="{58B479A9-05F6-1846-928F-4B0DDD08020C}"/>
              </a:ext>
            </a:extLst>
          </p:cNvPr>
          <p:cNvSpPr txBox="1"/>
          <p:nvPr/>
        </p:nvSpPr>
        <p:spPr>
          <a:xfrm>
            <a:off x="1130895" y="2474303"/>
            <a:ext cx="7578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Worst (most negative slack) is </a:t>
            </a:r>
            <a:r>
              <a:rPr lang="en-US" sz="2000" b="1" dirty="0">
                <a:solidFill>
                  <a:srgbClr val="8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 Trace </a:t>
            </a:r>
            <a:r>
              <a:rPr lang="en-US" sz="2000" b="1" dirty="0">
                <a:solidFill>
                  <a:srgbClr val="8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worst path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SRC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SNK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1622D-61BD-A848-866A-2505DA7E2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Compute Slacks …</a:t>
            </a:r>
          </a:p>
        </p:txBody>
      </p:sp>
      <p:grpSp>
        <p:nvGrpSpPr>
          <p:cNvPr id="481" name="Group 480">
            <a:extLst>
              <a:ext uri="{FF2B5EF4-FFF2-40B4-BE49-F238E27FC236}">
                <a16:creationId xmlns:a16="http://schemas.microsoft.com/office/drawing/2014/main" id="{5F66A6DF-87D0-C941-85B5-D74C97621BA1}"/>
              </a:ext>
            </a:extLst>
          </p:cNvPr>
          <p:cNvGrpSpPr/>
          <p:nvPr/>
        </p:nvGrpSpPr>
        <p:grpSpPr>
          <a:xfrm>
            <a:off x="9778780" y="1487318"/>
            <a:ext cx="1498935" cy="1415628"/>
            <a:chOff x="7314799" y="749005"/>
            <a:chExt cx="1232000" cy="1163529"/>
          </a:xfrm>
        </p:grpSpPr>
        <p:grpSp>
          <p:nvGrpSpPr>
            <p:cNvPr id="482" name="Group 481">
              <a:extLst>
                <a:ext uri="{FF2B5EF4-FFF2-40B4-BE49-F238E27FC236}">
                  <a16:creationId xmlns:a16="http://schemas.microsoft.com/office/drawing/2014/main" id="{C711FC19-64CD-0E4D-87D0-C7B69D801F7F}"/>
                </a:ext>
              </a:extLst>
            </p:cNvPr>
            <p:cNvGrpSpPr/>
            <p:nvPr/>
          </p:nvGrpSpPr>
          <p:grpSpPr>
            <a:xfrm>
              <a:off x="7314799" y="749005"/>
              <a:ext cx="1225550" cy="1101246"/>
              <a:chOff x="979792" y="2670379"/>
              <a:chExt cx="1225550" cy="1557337"/>
            </a:xfrm>
          </p:grpSpPr>
          <p:sp>
            <p:nvSpPr>
              <p:cNvPr id="490" name="Line 82">
                <a:extLst>
                  <a:ext uri="{FF2B5EF4-FFF2-40B4-BE49-F238E27FC236}">
                    <a16:creationId xmlns:a16="http://schemas.microsoft.com/office/drawing/2014/main" id="{371E1E14-02DA-9749-8842-26E3A589C6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79792" y="2679904"/>
                <a:ext cx="0" cy="1547812"/>
              </a:xfrm>
              <a:prstGeom prst="line">
                <a:avLst/>
              </a:prstGeom>
              <a:noFill/>
              <a:ln w="38100" cap="rnd" cmpd="sng">
                <a:solidFill>
                  <a:srgbClr val="3333CC"/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1" name="Line 83">
                <a:extLst>
                  <a:ext uri="{FF2B5EF4-FFF2-40B4-BE49-F238E27FC236}">
                    <a16:creationId xmlns:a16="http://schemas.microsoft.com/office/drawing/2014/main" id="{F115CA26-3E77-3C45-A6C8-62D4D10120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5342" y="2670379"/>
                <a:ext cx="0" cy="1538287"/>
              </a:xfrm>
              <a:prstGeom prst="line">
                <a:avLst/>
              </a:prstGeom>
              <a:noFill/>
              <a:ln w="38100" cap="rnd" cmpd="sng">
                <a:solidFill>
                  <a:srgbClr val="3333CC"/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83" name="Group 482">
              <a:extLst>
                <a:ext uri="{FF2B5EF4-FFF2-40B4-BE49-F238E27FC236}">
                  <a16:creationId xmlns:a16="http://schemas.microsoft.com/office/drawing/2014/main" id="{ADDDC2B2-53C2-4A43-9DC6-122CA86EE6D5}"/>
                </a:ext>
              </a:extLst>
            </p:cNvPr>
            <p:cNvGrpSpPr/>
            <p:nvPr/>
          </p:nvGrpSpPr>
          <p:grpSpPr>
            <a:xfrm>
              <a:off x="7319561" y="1124465"/>
              <a:ext cx="1227238" cy="388176"/>
              <a:chOff x="984554" y="3365704"/>
              <a:chExt cx="1227238" cy="388176"/>
            </a:xfrm>
          </p:grpSpPr>
          <p:sp>
            <p:nvSpPr>
              <p:cNvPr id="485" name="Line 42">
                <a:extLst>
                  <a:ext uri="{FF2B5EF4-FFF2-40B4-BE49-F238E27FC236}">
                    <a16:creationId xmlns:a16="http://schemas.microsoft.com/office/drawing/2014/main" id="{8A68D717-B83F-6E4E-A840-E633B9F11C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7371" y="3746703"/>
                <a:ext cx="644421" cy="7177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6" name="Line 43">
                <a:extLst>
                  <a:ext uri="{FF2B5EF4-FFF2-40B4-BE49-F238E27FC236}">
                    <a16:creationId xmlns:a16="http://schemas.microsoft.com/office/drawing/2014/main" id="{7A521768-9E45-9543-AEE9-05659008FC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845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7" name="Line 44">
                <a:extLst>
                  <a:ext uri="{FF2B5EF4-FFF2-40B4-BE49-F238E27FC236}">
                    <a16:creationId xmlns:a16="http://schemas.microsoft.com/office/drawing/2014/main" id="{8657A6E1-3672-6140-9529-FBED09436A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92592" y="3365704"/>
                <a:ext cx="609600" cy="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8" name="Line 45">
                <a:extLst>
                  <a:ext uri="{FF2B5EF4-FFF2-40B4-BE49-F238E27FC236}">
                    <a16:creationId xmlns:a16="http://schemas.microsoft.com/office/drawing/2014/main" id="{91EDCE21-0A9A-704B-B3A9-128DB17E73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41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9" name="Line 59">
                <a:extLst>
                  <a:ext uri="{FF2B5EF4-FFF2-40B4-BE49-F238E27FC236}">
                    <a16:creationId xmlns:a16="http://schemas.microsoft.com/office/drawing/2014/main" id="{514E5AB4-F175-324C-A973-6BB48958A9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37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84" name="TextBox 483">
              <a:extLst>
                <a:ext uri="{FF2B5EF4-FFF2-40B4-BE49-F238E27FC236}">
                  <a16:creationId xmlns:a16="http://schemas.microsoft.com/office/drawing/2014/main" id="{676E861D-F34E-6D44-BA03-89BC7E7A9F7D}"/>
                </a:ext>
              </a:extLst>
            </p:cNvPr>
            <p:cNvSpPr txBox="1"/>
            <p:nvPr/>
          </p:nvSpPr>
          <p:spPr>
            <a:xfrm>
              <a:off x="7492796" y="1634271"/>
              <a:ext cx="886965" cy="278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Cycle=12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9892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8CFF-E30C-0871-6A09-DDED3054C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Top-k Critical 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7AB3-E61E-C2E7-9FE5-3F6738DC7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 tools need to identify top-k critical paths (not just one)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68C7333-5304-A0FB-1FBC-38E1CFCD8853}"/>
              </a:ext>
            </a:extLst>
          </p:cNvPr>
          <p:cNvGrpSpPr/>
          <p:nvPr/>
        </p:nvGrpSpPr>
        <p:grpSpPr>
          <a:xfrm>
            <a:off x="838198" y="2583244"/>
            <a:ext cx="10640932" cy="3563658"/>
            <a:chOff x="838199" y="2908159"/>
            <a:chExt cx="9213315" cy="30855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34A37D0-872B-460F-C996-0D0E3FE50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2908159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8D53FF7-42F6-B584-F6B0-112F0E4A6E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4342148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B116608-57A7-4BEA-C4A4-07C563844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5052" y="3645922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01050B5-785C-4AEC-9DBC-CFA8587A4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4906" y="3012989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72C03C5-8D24-9491-E340-0D067BE1A2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6664" y="4427198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4636A84-122C-5DEA-7F53-C0E9BABF9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409" y="3730972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FFD2C4D-B4CE-C9FB-15D6-59952B3EEF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6088" y="5335062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6B80B7-F615-55D6-C756-F0F9DFD1D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3211" y="2948166"/>
              <a:ext cx="82049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0" tIns="44450" rIns="91440" bIns="44450">
              <a:prstTxWarp prst="textNoShape">
                <a:avLst/>
              </a:prstTxWarp>
              <a:spAutoFit/>
            </a:bodyPr>
            <a:lstStyle/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78A9FEC-E559-B659-D5E4-85460351F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2167" y="444500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CEBFE5D-0D95-0C39-F6CB-A913DF5EA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225" y="390560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E8F2AD2-47E7-F0C7-2076-05624C6FA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0840" y="311584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BB07B32-31B3-D590-318E-8C8ED7FF3C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2562" y="4575519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7F0CAA5-BAAD-FB70-C281-5D697A92B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6895" y="399631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8199793-A6D6-2DAB-6A98-BF57D96F3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396" y="5491291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CD2D4C7-AC19-E05E-386A-404A3C575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993" y="3216714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9D6E2DF-68C8-E00D-EC9B-676120B51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4692239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601064A-259F-2FC6-4052-E38EDD31F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3238471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9DA6E139-E7F7-BD4A-7584-957FC2578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4207650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40EF727-9C30-3A80-AAD5-3154303F8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886" y="3280007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6816D9E-33D2-F2FF-7827-E0A066E30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1129" y="4755532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1DC1A05-244F-354E-EEFC-D149BC483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3301765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EBA407D-7EA1-5280-82C9-66E0B4A36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4270943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40C671BE-A9D7-96BE-70F2-8574C760B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6660" y="3280007"/>
              <a:ext cx="656668" cy="1457724"/>
            </a:xfrm>
            <a:custGeom>
              <a:avLst/>
              <a:gdLst/>
              <a:ahLst/>
              <a:cxnLst>
                <a:cxn ang="0">
                  <a:pos x="0" y="363"/>
                </a:cxn>
                <a:cxn ang="0">
                  <a:pos x="331" y="363"/>
                </a:cxn>
                <a:cxn ang="0">
                  <a:pos x="331" y="0"/>
                </a:cxn>
                <a:cxn ang="0">
                  <a:pos x="320" y="736"/>
                </a:cxn>
              </a:cxnLst>
              <a:rect l="0" t="0" r="r" b="b"/>
              <a:pathLst>
                <a:path w="332" h="737">
                  <a:moveTo>
                    <a:pt x="0" y="363"/>
                  </a:moveTo>
                  <a:lnTo>
                    <a:pt x="331" y="363"/>
                  </a:lnTo>
                  <a:lnTo>
                    <a:pt x="331" y="0"/>
                  </a:lnTo>
                  <a:lnTo>
                    <a:pt x="320" y="73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57409619-F256-8B70-734C-65AA973B2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5663396"/>
              <a:ext cx="3926161" cy="1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84" y="0"/>
                </a:cxn>
              </a:cxnLst>
              <a:rect l="0" t="0" r="r" b="b"/>
              <a:pathLst>
                <a:path w="1985" h="1">
                  <a:moveTo>
                    <a:pt x="0" y="0"/>
                  </a:moveTo>
                  <a:lnTo>
                    <a:pt x="1984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1F8F5B2E-C5C3-2BC3-92F4-5597C144F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2259" y="4059306"/>
              <a:ext cx="573595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9" y="0"/>
                </a:cxn>
              </a:cxnLst>
              <a:rect l="0" t="0" r="r" b="b"/>
              <a:pathLst>
                <a:path w="290" h="1">
                  <a:moveTo>
                    <a:pt x="0" y="0"/>
                  </a:moveTo>
                  <a:lnTo>
                    <a:pt x="289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Rectangle 31">
              <a:extLst>
                <a:ext uri="{FF2B5EF4-FFF2-40B4-BE49-F238E27FC236}">
                  <a16:creationId xmlns:a16="http://schemas.microsoft.com/office/drawing/2014/main" id="{20430EAF-A22D-35C9-3C38-22D055C2C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199" y="2967496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1" name="Rectangle 32">
              <a:extLst>
                <a:ext uri="{FF2B5EF4-FFF2-40B4-BE49-F238E27FC236}">
                  <a16:creationId xmlns:a16="http://schemas.microsoft.com/office/drawing/2014/main" id="{30A4DD9D-C3F7-5B82-C8BE-E8B864C2B5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4443021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2" name="Rectangle 33">
              <a:extLst>
                <a:ext uri="{FF2B5EF4-FFF2-40B4-BE49-F238E27FC236}">
                  <a16:creationId xmlns:a16="http://schemas.microsoft.com/office/drawing/2014/main" id="{923DBF1E-40EF-82CA-F4DF-B8971E7C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5414178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3" name="Rectangle 34">
              <a:extLst>
                <a:ext uri="{FF2B5EF4-FFF2-40B4-BE49-F238E27FC236}">
                  <a16:creationId xmlns:a16="http://schemas.microsoft.com/office/drawing/2014/main" id="{49236042-1AFC-C3B2-6689-2B289680E4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72673" y="3831846"/>
              <a:ext cx="478841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PO</a:t>
              </a:r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C1B89DF3-E7AC-FF01-D430-078E1BE02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7261" y="4397530"/>
              <a:ext cx="530081" cy="1267843"/>
            </a:xfrm>
            <a:custGeom>
              <a:avLst/>
              <a:gdLst/>
              <a:ahLst/>
              <a:cxnLst>
                <a:cxn ang="0">
                  <a:pos x="0" y="640"/>
                </a:cxn>
                <a:cxn ang="0">
                  <a:pos x="267" y="640"/>
                </a:cxn>
                <a:cxn ang="0">
                  <a:pos x="267" y="0"/>
                </a:cxn>
              </a:cxnLst>
              <a:rect l="0" t="0" r="r" b="b"/>
              <a:pathLst>
                <a:path w="268" h="641">
                  <a:moveTo>
                    <a:pt x="0" y="640"/>
                  </a:moveTo>
                  <a:lnTo>
                    <a:pt x="267" y="640"/>
                  </a:lnTo>
                  <a:lnTo>
                    <a:pt x="267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12E6FAF5-AB10-6F7F-77F9-1CDECEC15C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5939" y="4460823"/>
              <a:ext cx="2618760" cy="1204550"/>
            </a:xfrm>
            <a:custGeom>
              <a:avLst/>
              <a:gdLst/>
              <a:ahLst/>
              <a:cxnLst>
                <a:cxn ang="0">
                  <a:pos x="0" y="608"/>
                </a:cxn>
                <a:cxn ang="0">
                  <a:pos x="1323" y="608"/>
                </a:cxn>
                <a:cxn ang="0">
                  <a:pos x="1323" y="0"/>
                </a:cxn>
              </a:cxnLst>
              <a:rect l="0" t="0" r="r" b="b"/>
              <a:pathLst>
                <a:path w="1324" h="609">
                  <a:moveTo>
                    <a:pt x="0" y="608"/>
                  </a:moveTo>
                  <a:lnTo>
                    <a:pt x="1323" y="608"/>
                  </a:lnTo>
                  <a:lnTo>
                    <a:pt x="1323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Rectangular Callout 36">
            <a:extLst>
              <a:ext uri="{FF2B5EF4-FFF2-40B4-BE49-F238E27FC236}">
                <a16:creationId xmlns:a16="http://schemas.microsoft.com/office/drawing/2014/main" id="{E3BE0FED-4E1D-2E93-12B5-60DA3D13F696}"/>
              </a:ext>
            </a:extLst>
          </p:cNvPr>
          <p:cNvSpPr/>
          <p:nvPr/>
        </p:nvSpPr>
        <p:spPr>
          <a:xfrm>
            <a:off x="7743927" y="2080268"/>
            <a:ext cx="3538584" cy="455629"/>
          </a:xfrm>
          <a:prstGeom prst="wedgeRectCallout">
            <a:avLst>
              <a:gd name="adj1" fmla="val -20520"/>
              <a:gd name="adj2" fmla="val 48602"/>
            </a:avLst>
          </a:prstGeom>
          <a:solidFill>
            <a:srgbClr val="0432FF"/>
          </a:solidFill>
          <a:ln>
            <a:solidFill>
              <a:srgbClr val="0432FF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K=1 path: 8+2+8+2=20</a:t>
            </a:r>
            <a:endParaRPr kumimoji="0" lang="en-US" sz="24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Freeform 76">
            <a:extLst>
              <a:ext uri="{FF2B5EF4-FFF2-40B4-BE49-F238E27FC236}">
                <a16:creationId xmlns:a16="http://schemas.microsoft.com/office/drawing/2014/main" id="{C2533FF5-15DF-DC98-451F-73E88AB68DB5}"/>
              </a:ext>
            </a:extLst>
          </p:cNvPr>
          <p:cNvSpPr>
            <a:spLocks/>
          </p:cNvSpPr>
          <p:nvPr/>
        </p:nvSpPr>
        <p:spPr bwMode="auto">
          <a:xfrm>
            <a:off x="891164" y="2938661"/>
            <a:ext cx="9089253" cy="883244"/>
          </a:xfrm>
          <a:custGeom>
            <a:avLst/>
            <a:gdLst/>
            <a:ahLst/>
            <a:cxnLst>
              <a:cxn ang="0">
                <a:pos x="96" y="37"/>
              </a:cxn>
              <a:cxn ang="0">
                <a:pos x="144" y="37"/>
              </a:cxn>
              <a:cxn ang="0">
                <a:pos x="960" y="37"/>
              </a:cxn>
              <a:cxn ang="0">
                <a:pos x="1104" y="261"/>
              </a:cxn>
              <a:cxn ang="0">
                <a:pos x="1274" y="310"/>
              </a:cxn>
              <a:cxn ang="0">
                <a:pos x="1590" y="318"/>
              </a:cxn>
              <a:cxn ang="0">
                <a:pos x="1728" y="245"/>
              </a:cxn>
              <a:cxn ang="0">
                <a:pos x="1955" y="42"/>
              </a:cxn>
              <a:cxn ang="0">
                <a:pos x="2496" y="37"/>
              </a:cxn>
              <a:cxn ang="0">
                <a:pos x="2790" y="245"/>
              </a:cxn>
              <a:cxn ang="0">
                <a:pos x="3024" y="325"/>
              </a:cxn>
              <a:cxn ang="0">
                <a:pos x="3504" y="373"/>
              </a:cxn>
            </a:cxnLst>
            <a:rect l="0" t="0" r="r" b="b"/>
            <a:pathLst>
              <a:path w="3504" h="373">
                <a:moveTo>
                  <a:pt x="96" y="37"/>
                </a:moveTo>
                <a:cubicBezTo>
                  <a:pt x="48" y="37"/>
                  <a:pt x="0" y="37"/>
                  <a:pt x="144" y="37"/>
                </a:cubicBezTo>
                <a:cubicBezTo>
                  <a:pt x="288" y="37"/>
                  <a:pt x="800" y="0"/>
                  <a:pt x="960" y="37"/>
                </a:cubicBezTo>
                <a:cubicBezTo>
                  <a:pt x="1120" y="74"/>
                  <a:pt x="1052" y="215"/>
                  <a:pt x="1104" y="261"/>
                </a:cubicBezTo>
                <a:cubicBezTo>
                  <a:pt x="1156" y="307"/>
                  <a:pt x="1193" y="301"/>
                  <a:pt x="1274" y="310"/>
                </a:cubicBezTo>
                <a:cubicBezTo>
                  <a:pt x="1355" y="319"/>
                  <a:pt x="1514" y="329"/>
                  <a:pt x="1590" y="318"/>
                </a:cubicBezTo>
                <a:cubicBezTo>
                  <a:pt x="1666" y="307"/>
                  <a:pt x="1667" y="291"/>
                  <a:pt x="1728" y="245"/>
                </a:cubicBezTo>
                <a:cubicBezTo>
                  <a:pt x="1789" y="199"/>
                  <a:pt x="1827" y="77"/>
                  <a:pt x="1955" y="42"/>
                </a:cubicBezTo>
                <a:cubicBezTo>
                  <a:pt x="2083" y="7"/>
                  <a:pt x="2357" y="3"/>
                  <a:pt x="2496" y="37"/>
                </a:cubicBezTo>
                <a:cubicBezTo>
                  <a:pt x="2635" y="71"/>
                  <a:pt x="2702" y="197"/>
                  <a:pt x="2790" y="245"/>
                </a:cubicBezTo>
                <a:cubicBezTo>
                  <a:pt x="2878" y="293"/>
                  <a:pt x="2905" y="304"/>
                  <a:pt x="3024" y="325"/>
                </a:cubicBezTo>
                <a:cubicBezTo>
                  <a:pt x="3143" y="346"/>
                  <a:pt x="3320" y="365"/>
                  <a:pt x="3504" y="373"/>
                </a:cubicBezTo>
              </a:path>
            </a:pathLst>
          </a:custGeom>
          <a:noFill/>
          <a:ln w="76200" cap="flat" cmpd="sng">
            <a:solidFill>
              <a:srgbClr val="0432FF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ular Callout 38">
            <a:extLst>
              <a:ext uri="{FF2B5EF4-FFF2-40B4-BE49-F238E27FC236}">
                <a16:creationId xmlns:a16="http://schemas.microsoft.com/office/drawing/2014/main" id="{D7F850D0-D041-47D7-FBF0-AE4FBC9A39A3}"/>
              </a:ext>
            </a:extLst>
          </p:cNvPr>
          <p:cNvSpPr/>
          <p:nvPr/>
        </p:nvSpPr>
        <p:spPr>
          <a:xfrm>
            <a:off x="7743927" y="5930721"/>
            <a:ext cx="3538584" cy="455629"/>
          </a:xfrm>
          <a:prstGeom prst="wedgeRectCallout">
            <a:avLst>
              <a:gd name="adj1" fmla="val -20520"/>
              <a:gd name="adj2" fmla="val 48602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K=2?</a:t>
            </a:r>
            <a:endParaRPr kumimoji="0" lang="en-US" sz="24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72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8CFF-E30C-0871-6A09-DDED3054C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Top-k Critical Path Finding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7AB3-E61E-C2E7-9FE5-3F6738DC7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 tools need to identify top-k critical paths (not just one)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68C7333-5304-A0FB-1FBC-38E1CFCD8853}"/>
              </a:ext>
            </a:extLst>
          </p:cNvPr>
          <p:cNvGrpSpPr/>
          <p:nvPr/>
        </p:nvGrpSpPr>
        <p:grpSpPr>
          <a:xfrm>
            <a:off x="838198" y="2583244"/>
            <a:ext cx="10640932" cy="3563658"/>
            <a:chOff x="838199" y="2908159"/>
            <a:chExt cx="9213315" cy="30855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34A37D0-872B-460F-C996-0D0E3FE50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2908159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8D53FF7-42F6-B584-F6B0-112F0E4A6E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4342148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B116608-57A7-4BEA-C4A4-07C563844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5052" y="3645922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01050B5-785C-4AEC-9DBC-CFA8587A4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4906" y="3012989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72C03C5-8D24-9491-E340-0D067BE1A2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6664" y="4427198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4636A84-122C-5DEA-7F53-C0E9BABF9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409" y="3730972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FFD2C4D-B4CE-C9FB-15D6-59952B3EEF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6088" y="5335062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6B80B7-F615-55D6-C756-F0F9DFD1D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3211" y="2948166"/>
              <a:ext cx="82049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0" tIns="44450" rIns="91440" bIns="44450">
              <a:prstTxWarp prst="textNoShape">
                <a:avLst/>
              </a:prstTxWarp>
              <a:spAutoFit/>
            </a:bodyPr>
            <a:lstStyle/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78A9FEC-E559-B659-D5E4-85460351F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2167" y="444500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CEBFE5D-0D95-0C39-F6CB-A913DF5EA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225" y="390560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E8F2AD2-47E7-F0C7-2076-05624C6FA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0840" y="311584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BB07B32-31B3-D590-318E-8C8ED7FF3C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2562" y="4575519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7F0CAA5-BAAD-FB70-C281-5D697A92B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6895" y="399631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8199793-A6D6-2DAB-6A98-BF57D96F3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396" y="5491291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CD2D4C7-AC19-E05E-386A-404A3C575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993" y="3216714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9D6E2DF-68C8-E00D-EC9B-676120B51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4692239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601064A-259F-2FC6-4052-E38EDD31F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3238471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9DA6E139-E7F7-BD4A-7584-957FC2578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4207650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40EF727-9C30-3A80-AAD5-3154303F8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886" y="3280007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6816D9E-33D2-F2FF-7827-E0A066E30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1129" y="4755532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1DC1A05-244F-354E-EEFC-D149BC483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3301765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EBA407D-7EA1-5280-82C9-66E0B4A36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4270943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40C671BE-A9D7-96BE-70F2-8574C760B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6660" y="3280007"/>
              <a:ext cx="656668" cy="1457724"/>
            </a:xfrm>
            <a:custGeom>
              <a:avLst/>
              <a:gdLst/>
              <a:ahLst/>
              <a:cxnLst>
                <a:cxn ang="0">
                  <a:pos x="0" y="363"/>
                </a:cxn>
                <a:cxn ang="0">
                  <a:pos x="331" y="363"/>
                </a:cxn>
                <a:cxn ang="0">
                  <a:pos x="331" y="0"/>
                </a:cxn>
                <a:cxn ang="0">
                  <a:pos x="320" y="736"/>
                </a:cxn>
              </a:cxnLst>
              <a:rect l="0" t="0" r="r" b="b"/>
              <a:pathLst>
                <a:path w="332" h="737">
                  <a:moveTo>
                    <a:pt x="0" y="363"/>
                  </a:moveTo>
                  <a:lnTo>
                    <a:pt x="331" y="363"/>
                  </a:lnTo>
                  <a:lnTo>
                    <a:pt x="331" y="0"/>
                  </a:lnTo>
                  <a:lnTo>
                    <a:pt x="320" y="73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57409619-F256-8B70-734C-65AA973B2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5663396"/>
              <a:ext cx="3926161" cy="1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84" y="0"/>
                </a:cxn>
              </a:cxnLst>
              <a:rect l="0" t="0" r="r" b="b"/>
              <a:pathLst>
                <a:path w="1985" h="1">
                  <a:moveTo>
                    <a:pt x="0" y="0"/>
                  </a:moveTo>
                  <a:lnTo>
                    <a:pt x="1984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1F8F5B2E-C5C3-2BC3-92F4-5597C144F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2259" y="4059306"/>
              <a:ext cx="573595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9" y="0"/>
                </a:cxn>
              </a:cxnLst>
              <a:rect l="0" t="0" r="r" b="b"/>
              <a:pathLst>
                <a:path w="290" h="1">
                  <a:moveTo>
                    <a:pt x="0" y="0"/>
                  </a:moveTo>
                  <a:lnTo>
                    <a:pt x="289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Rectangle 31">
              <a:extLst>
                <a:ext uri="{FF2B5EF4-FFF2-40B4-BE49-F238E27FC236}">
                  <a16:creationId xmlns:a16="http://schemas.microsoft.com/office/drawing/2014/main" id="{20430EAF-A22D-35C9-3C38-22D055C2C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199" y="2967496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1" name="Rectangle 32">
              <a:extLst>
                <a:ext uri="{FF2B5EF4-FFF2-40B4-BE49-F238E27FC236}">
                  <a16:creationId xmlns:a16="http://schemas.microsoft.com/office/drawing/2014/main" id="{30A4DD9D-C3F7-5B82-C8BE-E8B864C2B5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4443021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2" name="Rectangle 33">
              <a:extLst>
                <a:ext uri="{FF2B5EF4-FFF2-40B4-BE49-F238E27FC236}">
                  <a16:creationId xmlns:a16="http://schemas.microsoft.com/office/drawing/2014/main" id="{923DBF1E-40EF-82CA-F4DF-B8971E7C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5414178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3" name="Rectangle 34">
              <a:extLst>
                <a:ext uri="{FF2B5EF4-FFF2-40B4-BE49-F238E27FC236}">
                  <a16:creationId xmlns:a16="http://schemas.microsoft.com/office/drawing/2014/main" id="{49236042-1AFC-C3B2-6689-2B289680E4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72673" y="3831846"/>
              <a:ext cx="478841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PO</a:t>
              </a:r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C1B89DF3-E7AC-FF01-D430-078E1BE02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7261" y="4397530"/>
              <a:ext cx="530081" cy="1267843"/>
            </a:xfrm>
            <a:custGeom>
              <a:avLst/>
              <a:gdLst/>
              <a:ahLst/>
              <a:cxnLst>
                <a:cxn ang="0">
                  <a:pos x="0" y="640"/>
                </a:cxn>
                <a:cxn ang="0">
                  <a:pos x="267" y="640"/>
                </a:cxn>
                <a:cxn ang="0">
                  <a:pos x="267" y="0"/>
                </a:cxn>
              </a:cxnLst>
              <a:rect l="0" t="0" r="r" b="b"/>
              <a:pathLst>
                <a:path w="268" h="641">
                  <a:moveTo>
                    <a:pt x="0" y="640"/>
                  </a:moveTo>
                  <a:lnTo>
                    <a:pt x="267" y="640"/>
                  </a:lnTo>
                  <a:lnTo>
                    <a:pt x="267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12E6FAF5-AB10-6F7F-77F9-1CDECEC15C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5939" y="4460823"/>
              <a:ext cx="2618760" cy="1204550"/>
            </a:xfrm>
            <a:custGeom>
              <a:avLst/>
              <a:gdLst/>
              <a:ahLst/>
              <a:cxnLst>
                <a:cxn ang="0">
                  <a:pos x="0" y="608"/>
                </a:cxn>
                <a:cxn ang="0">
                  <a:pos x="1323" y="608"/>
                </a:cxn>
                <a:cxn ang="0">
                  <a:pos x="1323" y="0"/>
                </a:cxn>
              </a:cxnLst>
              <a:rect l="0" t="0" r="r" b="b"/>
              <a:pathLst>
                <a:path w="1324" h="609">
                  <a:moveTo>
                    <a:pt x="0" y="608"/>
                  </a:moveTo>
                  <a:lnTo>
                    <a:pt x="1323" y="608"/>
                  </a:lnTo>
                  <a:lnTo>
                    <a:pt x="1323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Rectangular Callout 36">
            <a:extLst>
              <a:ext uri="{FF2B5EF4-FFF2-40B4-BE49-F238E27FC236}">
                <a16:creationId xmlns:a16="http://schemas.microsoft.com/office/drawing/2014/main" id="{E3BE0FED-4E1D-2E93-12B5-60DA3D13F696}"/>
              </a:ext>
            </a:extLst>
          </p:cNvPr>
          <p:cNvSpPr/>
          <p:nvPr/>
        </p:nvSpPr>
        <p:spPr>
          <a:xfrm>
            <a:off x="7743927" y="2080268"/>
            <a:ext cx="3538584" cy="455629"/>
          </a:xfrm>
          <a:prstGeom prst="wedgeRectCallout">
            <a:avLst>
              <a:gd name="adj1" fmla="val -20520"/>
              <a:gd name="adj2" fmla="val 48602"/>
            </a:avLst>
          </a:prstGeom>
          <a:solidFill>
            <a:srgbClr val="0432FF"/>
          </a:solidFill>
          <a:ln>
            <a:solidFill>
              <a:srgbClr val="0432FF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K=1 path: 8+2+8+2=20</a:t>
            </a:r>
            <a:endParaRPr kumimoji="0" lang="en-US" sz="24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Freeform 76">
            <a:extLst>
              <a:ext uri="{FF2B5EF4-FFF2-40B4-BE49-F238E27FC236}">
                <a16:creationId xmlns:a16="http://schemas.microsoft.com/office/drawing/2014/main" id="{C2533FF5-15DF-DC98-451F-73E88AB68DB5}"/>
              </a:ext>
            </a:extLst>
          </p:cNvPr>
          <p:cNvSpPr>
            <a:spLocks/>
          </p:cNvSpPr>
          <p:nvPr/>
        </p:nvSpPr>
        <p:spPr bwMode="auto">
          <a:xfrm>
            <a:off x="891164" y="2938661"/>
            <a:ext cx="9089253" cy="883244"/>
          </a:xfrm>
          <a:custGeom>
            <a:avLst/>
            <a:gdLst/>
            <a:ahLst/>
            <a:cxnLst>
              <a:cxn ang="0">
                <a:pos x="96" y="37"/>
              </a:cxn>
              <a:cxn ang="0">
                <a:pos x="144" y="37"/>
              </a:cxn>
              <a:cxn ang="0">
                <a:pos x="960" y="37"/>
              </a:cxn>
              <a:cxn ang="0">
                <a:pos x="1104" y="261"/>
              </a:cxn>
              <a:cxn ang="0">
                <a:pos x="1274" y="310"/>
              </a:cxn>
              <a:cxn ang="0">
                <a:pos x="1590" y="318"/>
              </a:cxn>
              <a:cxn ang="0">
                <a:pos x="1728" y="245"/>
              </a:cxn>
              <a:cxn ang="0">
                <a:pos x="1955" y="42"/>
              </a:cxn>
              <a:cxn ang="0">
                <a:pos x="2496" y="37"/>
              </a:cxn>
              <a:cxn ang="0">
                <a:pos x="2790" y="245"/>
              </a:cxn>
              <a:cxn ang="0">
                <a:pos x="3024" y="325"/>
              </a:cxn>
              <a:cxn ang="0">
                <a:pos x="3504" y="373"/>
              </a:cxn>
            </a:cxnLst>
            <a:rect l="0" t="0" r="r" b="b"/>
            <a:pathLst>
              <a:path w="3504" h="373">
                <a:moveTo>
                  <a:pt x="96" y="37"/>
                </a:moveTo>
                <a:cubicBezTo>
                  <a:pt x="48" y="37"/>
                  <a:pt x="0" y="37"/>
                  <a:pt x="144" y="37"/>
                </a:cubicBezTo>
                <a:cubicBezTo>
                  <a:pt x="288" y="37"/>
                  <a:pt x="800" y="0"/>
                  <a:pt x="960" y="37"/>
                </a:cubicBezTo>
                <a:cubicBezTo>
                  <a:pt x="1120" y="74"/>
                  <a:pt x="1052" y="215"/>
                  <a:pt x="1104" y="261"/>
                </a:cubicBezTo>
                <a:cubicBezTo>
                  <a:pt x="1156" y="307"/>
                  <a:pt x="1193" y="301"/>
                  <a:pt x="1274" y="310"/>
                </a:cubicBezTo>
                <a:cubicBezTo>
                  <a:pt x="1355" y="319"/>
                  <a:pt x="1514" y="329"/>
                  <a:pt x="1590" y="318"/>
                </a:cubicBezTo>
                <a:cubicBezTo>
                  <a:pt x="1666" y="307"/>
                  <a:pt x="1667" y="291"/>
                  <a:pt x="1728" y="245"/>
                </a:cubicBezTo>
                <a:cubicBezTo>
                  <a:pt x="1789" y="199"/>
                  <a:pt x="1827" y="77"/>
                  <a:pt x="1955" y="42"/>
                </a:cubicBezTo>
                <a:cubicBezTo>
                  <a:pt x="2083" y="7"/>
                  <a:pt x="2357" y="3"/>
                  <a:pt x="2496" y="37"/>
                </a:cubicBezTo>
                <a:cubicBezTo>
                  <a:pt x="2635" y="71"/>
                  <a:pt x="2702" y="197"/>
                  <a:pt x="2790" y="245"/>
                </a:cubicBezTo>
                <a:cubicBezTo>
                  <a:pt x="2878" y="293"/>
                  <a:pt x="2905" y="304"/>
                  <a:pt x="3024" y="325"/>
                </a:cubicBezTo>
                <a:cubicBezTo>
                  <a:pt x="3143" y="346"/>
                  <a:pt x="3320" y="365"/>
                  <a:pt x="3504" y="373"/>
                </a:cubicBezTo>
              </a:path>
            </a:pathLst>
          </a:custGeom>
          <a:noFill/>
          <a:ln w="76200" cap="flat" cmpd="sng">
            <a:solidFill>
              <a:srgbClr val="0432FF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ular Callout 38">
            <a:extLst>
              <a:ext uri="{FF2B5EF4-FFF2-40B4-BE49-F238E27FC236}">
                <a16:creationId xmlns:a16="http://schemas.microsoft.com/office/drawing/2014/main" id="{D7F850D0-D041-47D7-FBF0-AE4FBC9A39A3}"/>
              </a:ext>
            </a:extLst>
          </p:cNvPr>
          <p:cNvSpPr/>
          <p:nvPr/>
        </p:nvSpPr>
        <p:spPr>
          <a:xfrm>
            <a:off x="7743927" y="5930721"/>
            <a:ext cx="3538584" cy="455629"/>
          </a:xfrm>
          <a:prstGeom prst="wedgeRectCallout">
            <a:avLst>
              <a:gd name="adj1" fmla="val -20520"/>
              <a:gd name="adj2" fmla="val 48602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K=2 path: 8+2+1+2=13</a:t>
            </a:r>
            <a:endParaRPr kumimoji="0" lang="en-US" sz="24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7BCA9721-F97C-F288-F858-0B5C1D2C3AF9}"/>
              </a:ext>
            </a:extLst>
          </p:cNvPr>
          <p:cNvSpPr/>
          <p:nvPr/>
        </p:nvSpPr>
        <p:spPr>
          <a:xfrm>
            <a:off x="1012371" y="3061079"/>
            <a:ext cx="8860972" cy="1540348"/>
          </a:xfrm>
          <a:custGeom>
            <a:avLst/>
            <a:gdLst>
              <a:gd name="connsiteX0" fmla="*/ 0 w 8860972"/>
              <a:gd name="connsiteY0" fmla="*/ 128435 h 1540348"/>
              <a:gd name="connsiteX1" fmla="*/ 2296886 w 8860972"/>
              <a:gd name="connsiteY1" fmla="*/ 52235 h 1540348"/>
              <a:gd name="connsiteX2" fmla="*/ 4299858 w 8860972"/>
              <a:gd name="connsiteY2" fmla="*/ 814235 h 1540348"/>
              <a:gd name="connsiteX3" fmla="*/ 7304315 w 8860972"/>
              <a:gd name="connsiteY3" fmla="*/ 1532692 h 1540348"/>
              <a:gd name="connsiteX4" fmla="*/ 8860972 w 8860972"/>
              <a:gd name="connsiteY4" fmla="*/ 1129921 h 1540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60972" h="1540348">
                <a:moveTo>
                  <a:pt x="0" y="128435"/>
                </a:moveTo>
                <a:cubicBezTo>
                  <a:pt x="790121" y="33185"/>
                  <a:pt x="1580243" y="-62065"/>
                  <a:pt x="2296886" y="52235"/>
                </a:cubicBezTo>
                <a:cubicBezTo>
                  <a:pt x="3013529" y="166535"/>
                  <a:pt x="3465286" y="567492"/>
                  <a:pt x="4299858" y="814235"/>
                </a:cubicBezTo>
                <a:cubicBezTo>
                  <a:pt x="5134430" y="1060978"/>
                  <a:pt x="6544129" y="1480078"/>
                  <a:pt x="7304315" y="1532692"/>
                </a:cubicBezTo>
                <a:cubicBezTo>
                  <a:pt x="8064501" y="1585306"/>
                  <a:pt x="8462736" y="1357613"/>
                  <a:pt x="8860972" y="1129921"/>
                </a:cubicBezTo>
              </a:path>
            </a:pathLst>
          </a:custGeom>
          <a:noFill/>
          <a:ln w="7620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ular Callout 39">
            <a:extLst>
              <a:ext uri="{FF2B5EF4-FFF2-40B4-BE49-F238E27FC236}">
                <a16:creationId xmlns:a16="http://schemas.microsoft.com/office/drawing/2014/main" id="{D4476547-55FB-7C70-4DEE-134B041B277D}"/>
              </a:ext>
            </a:extLst>
          </p:cNvPr>
          <p:cNvSpPr/>
          <p:nvPr/>
        </p:nvSpPr>
        <p:spPr>
          <a:xfrm>
            <a:off x="838198" y="5930721"/>
            <a:ext cx="3538584" cy="455629"/>
          </a:xfrm>
          <a:prstGeom prst="wedgeRectCallout">
            <a:avLst>
              <a:gd name="adj1" fmla="val -20520"/>
              <a:gd name="adj2" fmla="val 48602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K=3?</a:t>
            </a:r>
            <a:endParaRPr kumimoji="0" lang="en-US" sz="24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530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8CFF-E30C-0871-6A09-DDED3054C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Top-k Critical Path Finding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7AB3-E61E-C2E7-9FE5-3F6738DC7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 tools need to identify top-k critical paths (not just one)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68C7333-5304-A0FB-1FBC-38E1CFCD8853}"/>
              </a:ext>
            </a:extLst>
          </p:cNvPr>
          <p:cNvGrpSpPr/>
          <p:nvPr/>
        </p:nvGrpSpPr>
        <p:grpSpPr>
          <a:xfrm>
            <a:off x="838198" y="2583244"/>
            <a:ext cx="10640932" cy="3563658"/>
            <a:chOff x="838199" y="2908159"/>
            <a:chExt cx="9213315" cy="30855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34A37D0-872B-460F-C996-0D0E3FE50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2908159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8D53FF7-42F6-B584-F6B0-112F0E4A6E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4342148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B116608-57A7-4BEA-C4A4-07C563844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5052" y="3645922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01050B5-785C-4AEC-9DBC-CFA8587A4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4906" y="3012989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72C03C5-8D24-9491-E340-0D067BE1A2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6664" y="4427198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4636A84-122C-5DEA-7F53-C0E9BABF9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409" y="3730972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FFD2C4D-B4CE-C9FB-15D6-59952B3EEF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6088" y="5335062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6B80B7-F615-55D6-C756-F0F9DFD1D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3211" y="2948166"/>
              <a:ext cx="82049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0" tIns="44450" rIns="91440" bIns="44450">
              <a:prstTxWarp prst="textNoShape">
                <a:avLst/>
              </a:prstTxWarp>
              <a:spAutoFit/>
            </a:bodyPr>
            <a:lstStyle/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78A9FEC-E559-B659-D5E4-85460351F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2167" y="444500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CEBFE5D-0D95-0C39-F6CB-A913DF5EA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225" y="390560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E8F2AD2-47E7-F0C7-2076-05624C6FA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0840" y="311584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BB07B32-31B3-D590-318E-8C8ED7FF3C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2562" y="4575519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7F0CAA5-BAAD-FB70-C281-5D697A92B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6895" y="399631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8199793-A6D6-2DAB-6A98-BF57D96F3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396" y="5491291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CD2D4C7-AC19-E05E-386A-404A3C575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993" y="3216714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9D6E2DF-68C8-E00D-EC9B-676120B51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4692239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601064A-259F-2FC6-4052-E38EDD31F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3238471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9DA6E139-E7F7-BD4A-7584-957FC2578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4207650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40EF727-9C30-3A80-AAD5-3154303F8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886" y="3280007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6816D9E-33D2-F2FF-7827-E0A066E30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1129" y="4755532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1DC1A05-244F-354E-EEFC-D149BC483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3301765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EBA407D-7EA1-5280-82C9-66E0B4A36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4270943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40C671BE-A9D7-96BE-70F2-8574C760B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6660" y="3280007"/>
              <a:ext cx="656668" cy="1457724"/>
            </a:xfrm>
            <a:custGeom>
              <a:avLst/>
              <a:gdLst/>
              <a:ahLst/>
              <a:cxnLst>
                <a:cxn ang="0">
                  <a:pos x="0" y="363"/>
                </a:cxn>
                <a:cxn ang="0">
                  <a:pos x="331" y="363"/>
                </a:cxn>
                <a:cxn ang="0">
                  <a:pos x="331" y="0"/>
                </a:cxn>
                <a:cxn ang="0">
                  <a:pos x="320" y="736"/>
                </a:cxn>
              </a:cxnLst>
              <a:rect l="0" t="0" r="r" b="b"/>
              <a:pathLst>
                <a:path w="332" h="737">
                  <a:moveTo>
                    <a:pt x="0" y="363"/>
                  </a:moveTo>
                  <a:lnTo>
                    <a:pt x="331" y="363"/>
                  </a:lnTo>
                  <a:lnTo>
                    <a:pt x="331" y="0"/>
                  </a:lnTo>
                  <a:lnTo>
                    <a:pt x="320" y="73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57409619-F256-8B70-734C-65AA973B2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5663396"/>
              <a:ext cx="3926161" cy="1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84" y="0"/>
                </a:cxn>
              </a:cxnLst>
              <a:rect l="0" t="0" r="r" b="b"/>
              <a:pathLst>
                <a:path w="1985" h="1">
                  <a:moveTo>
                    <a:pt x="0" y="0"/>
                  </a:moveTo>
                  <a:lnTo>
                    <a:pt x="1984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1F8F5B2E-C5C3-2BC3-92F4-5597C144F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2259" y="4059306"/>
              <a:ext cx="573595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9" y="0"/>
                </a:cxn>
              </a:cxnLst>
              <a:rect l="0" t="0" r="r" b="b"/>
              <a:pathLst>
                <a:path w="290" h="1">
                  <a:moveTo>
                    <a:pt x="0" y="0"/>
                  </a:moveTo>
                  <a:lnTo>
                    <a:pt x="289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Rectangle 31">
              <a:extLst>
                <a:ext uri="{FF2B5EF4-FFF2-40B4-BE49-F238E27FC236}">
                  <a16:creationId xmlns:a16="http://schemas.microsoft.com/office/drawing/2014/main" id="{20430EAF-A22D-35C9-3C38-22D055C2C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199" y="2967496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1" name="Rectangle 32">
              <a:extLst>
                <a:ext uri="{FF2B5EF4-FFF2-40B4-BE49-F238E27FC236}">
                  <a16:creationId xmlns:a16="http://schemas.microsoft.com/office/drawing/2014/main" id="{30A4DD9D-C3F7-5B82-C8BE-E8B864C2B5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4443021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2" name="Rectangle 33">
              <a:extLst>
                <a:ext uri="{FF2B5EF4-FFF2-40B4-BE49-F238E27FC236}">
                  <a16:creationId xmlns:a16="http://schemas.microsoft.com/office/drawing/2014/main" id="{923DBF1E-40EF-82CA-F4DF-B8971E7C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5414178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3" name="Rectangle 34">
              <a:extLst>
                <a:ext uri="{FF2B5EF4-FFF2-40B4-BE49-F238E27FC236}">
                  <a16:creationId xmlns:a16="http://schemas.microsoft.com/office/drawing/2014/main" id="{49236042-1AFC-C3B2-6689-2B289680E4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72673" y="3831846"/>
              <a:ext cx="478841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PO</a:t>
              </a:r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C1B89DF3-E7AC-FF01-D430-078E1BE02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7261" y="4397530"/>
              <a:ext cx="530081" cy="1267843"/>
            </a:xfrm>
            <a:custGeom>
              <a:avLst/>
              <a:gdLst/>
              <a:ahLst/>
              <a:cxnLst>
                <a:cxn ang="0">
                  <a:pos x="0" y="640"/>
                </a:cxn>
                <a:cxn ang="0">
                  <a:pos x="267" y="640"/>
                </a:cxn>
                <a:cxn ang="0">
                  <a:pos x="267" y="0"/>
                </a:cxn>
              </a:cxnLst>
              <a:rect l="0" t="0" r="r" b="b"/>
              <a:pathLst>
                <a:path w="268" h="641">
                  <a:moveTo>
                    <a:pt x="0" y="640"/>
                  </a:moveTo>
                  <a:lnTo>
                    <a:pt x="267" y="640"/>
                  </a:lnTo>
                  <a:lnTo>
                    <a:pt x="267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12E6FAF5-AB10-6F7F-77F9-1CDECEC15C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5939" y="4460823"/>
              <a:ext cx="2618760" cy="1204550"/>
            </a:xfrm>
            <a:custGeom>
              <a:avLst/>
              <a:gdLst/>
              <a:ahLst/>
              <a:cxnLst>
                <a:cxn ang="0">
                  <a:pos x="0" y="608"/>
                </a:cxn>
                <a:cxn ang="0">
                  <a:pos x="1323" y="608"/>
                </a:cxn>
                <a:cxn ang="0">
                  <a:pos x="1323" y="0"/>
                </a:cxn>
              </a:cxnLst>
              <a:rect l="0" t="0" r="r" b="b"/>
              <a:pathLst>
                <a:path w="1324" h="609">
                  <a:moveTo>
                    <a:pt x="0" y="608"/>
                  </a:moveTo>
                  <a:lnTo>
                    <a:pt x="1323" y="608"/>
                  </a:lnTo>
                  <a:lnTo>
                    <a:pt x="1323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Rectangular Callout 36">
            <a:extLst>
              <a:ext uri="{FF2B5EF4-FFF2-40B4-BE49-F238E27FC236}">
                <a16:creationId xmlns:a16="http://schemas.microsoft.com/office/drawing/2014/main" id="{E3BE0FED-4E1D-2E93-12B5-60DA3D13F696}"/>
              </a:ext>
            </a:extLst>
          </p:cNvPr>
          <p:cNvSpPr/>
          <p:nvPr/>
        </p:nvSpPr>
        <p:spPr>
          <a:xfrm>
            <a:off x="7743927" y="2080268"/>
            <a:ext cx="3538584" cy="455629"/>
          </a:xfrm>
          <a:prstGeom prst="wedgeRectCallout">
            <a:avLst>
              <a:gd name="adj1" fmla="val -20520"/>
              <a:gd name="adj2" fmla="val 48602"/>
            </a:avLst>
          </a:prstGeom>
          <a:solidFill>
            <a:srgbClr val="0432FF"/>
          </a:solidFill>
          <a:ln>
            <a:solidFill>
              <a:srgbClr val="0432FF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K=1 path: 8+2+8+2=20</a:t>
            </a:r>
            <a:endParaRPr kumimoji="0" lang="en-US" sz="24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Freeform 76">
            <a:extLst>
              <a:ext uri="{FF2B5EF4-FFF2-40B4-BE49-F238E27FC236}">
                <a16:creationId xmlns:a16="http://schemas.microsoft.com/office/drawing/2014/main" id="{C2533FF5-15DF-DC98-451F-73E88AB68DB5}"/>
              </a:ext>
            </a:extLst>
          </p:cNvPr>
          <p:cNvSpPr>
            <a:spLocks/>
          </p:cNvSpPr>
          <p:nvPr/>
        </p:nvSpPr>
        <p:spPr bwMode="auto">
          <a:xfrm>
            <a:off x="891164" y="2938661"/>
            <a:ext cx="9089253" cy="883244"/>
          </a:xfrm>
          <a:custGeom>
            <a:avLst/>
            <a:gdLst/>
            <a:ahLst/>
            <a:cxnLst>
              <a:cxn ang="0">
                <a:pos x="96" y="37"/>
              </a:cxn>
              <a:cxn ang="0">
                <a:pos x="144" y="37"/>
              </a:cxn>
              <a:cxn ang="0">
                <a:pos x="960" y="37"/>
              </a:cxn>
              <a:cxn ang="0">
                <a:pos x="1104" y="261"/>
              </a:cxn>
              <a:cxn ang="0">
                <a:pos x="1274" y="310"/>
              </a:cxn>
              <a:cxn ang="0">
                <a:pos x="1590" y="318"/>
              </a:cxn>
              <a:cxn ang="0">
                <a:pos x="1728" y="245"/>
              </a:cxn>
              <a:cxn ang="0">
                <a:pos x="1955" y="42"/>
              </a:cxn>
              <a:cxn ang="0">
                <a:pos x="2496" y="37"/>
              </a:cxn>
              <a:cxn ang="0">
                <a:pos x="2790" y="245"/>
              </a:cxn>
              <a:cxn ang="0">
                <a:pos x="3024" y="325"/>
              </a:cxn>
              <a:cxn ang="0">
                <a:pos x="3504" y="373"/>
              </a:cxn>
            </a:cxnLst>
            <a:rect l="0" t="0" r="r" b="b"/>
            <a:pathLst>
              <a:path w="3504" h="373">
                <a:moveTo>
                  <a:pt x="96" y="37"/>
                </a:moveTo>
                <a:cubicBezTo>
                  <a:pt x="48" y="37"/>
                  <a:pt x="0" y="37"/>
                  <a:pt x="144" y="37"/>
                </a:cubicBezTo>
                <a:cubicBezTo>
                  <a:pt x="288" y="37"/>
                  <a:pt x="800" y="0"/>
                  <a:pt x="960" y="37"/>
                </a:cubicBezTo>
                <a:cubicBezTo>
                  <a:pt x="1120" y="74"/>
                  <a:pt x="1052" y="215"/>
                  <a:pt x="1104" y="261"/>
                </a:cubicBezTo>
                <a:cubicBezTo>
                  <a:pt x="1156" y="307"/>
                  <a:pt x="1193" y="301"/>
                  <a:pt x="1274" y="310"/>
                </a:cubicBezTo>
                <a:cubicBezTo>
                  <a:pt x="1355" y="319"/>
                  <a:pt x="1514" y="329"/>
                  <a:pt x="1590" y="318"/>
                </a:cubicBezTo>
                <a:cubicBezTo>
                  <a:pt x="1666" y="307"/>
                  <a:pt x="1667" y="291"/>
                  <a:pt x="1728" y="245"/>
                </a:cubicBezTo>
                <a:cubicBezTo>
                  <a:pt x="1789" y="199"/>
                  <a:pt x="1827" y="77"/>
                  <a:pt x="1955" y="42"/>
                </a:cubicBezTo>
                <a:cubicBezTo>
                  <a:pt x="2083" y="7"/>
                  <a:pt x="2357" y="3"/>
                  <a:pt x="2496" y="37"/>
                </a:cubicBezTo>
                <a:cubicBezTo>
                  <a:pt x="2635" y="71"/>
                  <a:pt x="2702" y="197"/>
                  <a:pt x="2790" y="245"/>
                </a:cubicBezTo>
                <a:cubicBezTo>
                  <a:pt x="2878" y="293"/>
                  <a:pt x="2905" y="304"/>
                  <a:pt x="3024" y="325"/>
                </a:cubicBezTo>
                <a:cubicBezTo>
                  <a:pt x="3143" y="346"/>
                  <a:pt x="3320" y="365"/>
                  <a:pt x="3504" y="373"/>
                </a:cubicBezTo>
              </a:path>
            </a:pathLst>
          </a:custGeom>
          <a:noFill/>
          <a:ln w="76200" cap="flat" cmpd="sng">
            <a:solidFill>
              <a:srgbClr val="0432FF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ular Callout 38">
            <a:extLst>
              <a:ext uri="{FF2B5EF4-FFF2-40B4-BE49-F238E27FC236}">
                <a16:creationId xmlns:a16="http://schemas.microsoft.com/office/drawing/2014/main" id="{D7F850D0-D041-47D7-FBF0-AE4FBC9A39A3}"/>
              </a:ext>
            </a:extLst>
          </p:cNvPr>
          <p:cNvSpPr/>
          <p:nvPr/>
        </p:nvSpPr>
        <p:spPr>
          <a:xfrm>
            <a:off x="7743927" y="5930721"/>
            <a:ext cx="3538584" cy="455629"/>
          </a:xfrm>
          <a:prstGeom prst="wedgeRectCallout">
            <a:avLst>
              <a:gd name="adj1" fmla="val -20520"/>
              <a:gd name="adj2" fmla="val 48602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K=2 path: 8+2+1+2=13</a:t>
            </a:r>
            <a:endParaRPr kumimoji="0" lang="en-US" sz="24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7BCA9721-F97C-F288-F858-0B5C1D2C3AF9}"/>
              </a:ext>
            </a:extLst>
          </p:cNvPr>
          <p:cNvSpPr/>
          <p:nvPr/>
        </p:nvSpPr>
        <p:spPr>
          <a:xfrm>
            <a:off x="1012371" y="3061079"/>
            <a:ext cx="8860972" cy="1540348"/>
          </a:xfrm>
          <a:custGeom>
            <a:avLst/>
            <a:gdLst>
              <a:gd name="connsiteX0" fmla="*/ 0 w 8860972"/>
              <a:gd name="connsiteY0" fmla="*/ 128435 h 1540348"/>
              <a:gd name="connsiteX1" fmla="*/ 2296886 w 8860972"/>
              <a:gd name="connsiteY1" fmla="*/ 52235 h 1540348"/>
              <a:gd name="connsiteX2" fmla="*/ 4299858 w 8860972"/>
              <a:gd name="connsiteY2" fmla="*/ 814235 h 1540348"/>
              <a:gd name="connsiteX3" fmla="*/ 7304315 w 8860972"/>
              <a:gd name="connsiteY3" fmla="*/ 1532692 h 1540348"/>
              <a:gd name="connsiteX4" fmla="*/ 8860972 w 8860972"/>
              <a:gd name="connsiteY4" fmla="*/ 1129921 h 1540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60972" h="1540348">
                <a:moveTo>
                  <a:pt x="0" y="128435"/>
                </a:moveTo>
                <a:cubicBezTo>
                  <a:pt x="790121" y="33185"/>
                  <a:pt x="1580243" y="-62065"/>
                  <a:pt x="2296886" y="52235"/>
                </a:cubicBezTo>
                <a:cubicBezTo>
                  <a:pt x="3013529" y="166535"/>
                  <a:pt x="3465286" y="567492"/>
                  <a:pt x="4299858" y="814235"/>
                </a:cubicBezTo>
                <a:cubicBezTo>
                  <a:pt x="5134430" y="1060978"/>
                  <a:pt x="6544129" y="1480078"/>
                  <a:pt x="7304315" y="1532692"/>
                </a:cubicBezTo>
                <a:cubicBezTo>
                  <a:pt x="8064501" y="1585306"/>
                  <a:pt x="8462736" y="1357613"/>
                  <a:pt x="8860972" y="1129921"/>
                </a:cubicBezTo>
              </a:path>
            </a:pathLst>
          </a:custGeom>
          <a:noFill/>
          <a:ln w="7620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ular Callout 39">
            <a:extLst>
              <a:ext uri="{FF2B5EF4-FFF2-40B4-BE49-F238E27FC236}">
                <a16:creationId xmlns:a16="http://schemas.microsoft.com/office/drawing/2014/main" id="{523B3C34-CA8B-8212-E3DC-D83BA9603761}"/>
              </a:ext>
            </a:extLst>
          </p:cNvPr>
          <p:cNvSpPr/>
          <p:nvPr/>
        </p:nvSpPr>
        <p:spPr>
          <a:xfrm>
            <a:off x="838198" y="5930721"/>
            <a:ext cx="3538584" cy="455629"/>
          </a:xfrm>
          <a:prstGeom prst="wedgeRectCallout">
            <a:avLst>
              <a:gd name="adj1" fmla="val -20520"/>
              <a:gd name="adj2" fmla="val 48602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K=3 path: 8+2+1+2=13</a:t>
            </a:r>
            <a:endParaRPr kumimoji="0" lang="en-US" sz="24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A2E5C0F9-F271-C4B0-62BC-91437206F851}"/>
              </a:ext>
            </a:extLst>
          </p:cNvPr>
          <p:cNvSpPr/>
          <p:nvPr/>
        </p:nvSpPr>
        <p:spPr>
          <a:xfrm>
            <a:off x="1045029" y="3185989"/>
            <a:ext cx="9067800" cy="2696232"/>
          </a:xfrm>
          <a:custGeom>
            <a:avLst/>
            <a:gdLst>
              <a:gd name="connsiteX0" fmla="*/ 0 w 9067800"/>
              <a:gd name="connsiteY0" fmla="*/ 123268 h 2696232"/>
              <a:gd name="connsiteX1" fmla="*/ 2198914 w 9067800"/>
              <a:gd name="connsiteY1" fmla="*/ 68840 h 2696232"/>
              <a:gd name="connsiteX2" fmla="*/ 3973285 w 9067800"/>
              <a:gd name="connsiteY2" fmla="*/ 950582 h 2696232"/>
              <a:gd name="connsiteX3" fmla="*/ 4299857 w 9067800"/>
              <a:gd name="connsiteY3" fmla="*/ 2539897 h 2696232"/>
              <a:gd name="connsiteX4" fmla="*/ 8501742 w 9067800"/>
              <a:gd name="connsiteY4" fmla="*/ 2474582 h 2696232"/>
              <a:gd name="connsiteX5" fmla="*/ 9067800 w 9067800"/>
              <a:gd name="connsiteY5" fmla="*/ 1102982 h 269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7800" h="2696232">
                <a:moveTo>
                  <a:pt x="0" y="123268"/>
                </a:moveTo>
                <a:cubicBezTo>
                  <a:pt x="768350" y="27111"/>
                  <a:pt x="1536700" y="-69046"/>
                  <a:pt x="2198914" y="68840"/>
                </a:cubicBezTo>
                <a:cubicBezTo>
                  <a:pt x="2861128" y="206726"/>
                  <a:pt x="3623128" y="538739"/>
                  <a:pt x="3973285" y="950582"/>
                </a:cubicBezTo>
                <a:cubicBezTo>
                  <a:pt x="4323442" y="1362425"/>
                  <a:pt x="3545114" y="2285897"/>
                  <a:pt x="4299857" y="2539897"/>
                </a:cubicBezTo>
                <a:cubicBezTo>
                  <a:pt x="5054600" y="2793897"/>
                  <a:pt x="7707085" y="2714068"/>
                  <a:pt x="8501742" y="2474582"/>
                </a:cubicBezTo>
                <a:cubicBezTo>
                  <a:pt x="9296399" y="2235096"/>
                  <a:pt x="8975271" y="1340653"/>
                  <a:pt x="9067800" y="1102982"/>
                </a:cubicBezTo>
              </a:path>
            </a:pathLst>
          </a:custGeom>
          <a:noFill/>
          <a:ln w="762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91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D6019-38BF-FB95-DA5F-0A08DE3E3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Top-k Shortest Path Finding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78F6D-DF0D-44ED-E233-DDDCE15BF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O(N) explicit representation: Path = &lt;</a:t>
            </a:r>
            <a:r>
              <a:rPr lang="en-US" altLang="zh-TW" i="1" dirty="0"/>
              <a:t>e</a:t>
            </a:r>
            <a:r>
              <a:rPr lang="en-US" altLang="zh-TW" i="1" baseline="-25000" dirty="0"/>
              <a:t>1</a:t>
            </a:r>
            <a:r>
              <a:rPr lang="en-US" altLang="zh-TW" i="1" dirty="0"/>
              <a:t>, e</a:t>
            </a:r>
            <a:r>
              <a:rPr lang="en-US" altLang="zh-TW" i="1" baseline="-25000" dirty="0"/>
              <a:t>2</a:t>
            </a:r>
            <a:r>
              <a:rPr lang="en-US" altLang="zh-TW" i="1" dirty="0"/>
              <a:t>, e</a:t>
            </a:r>
            <a:r>
              <a:rPr lang="en-US" altLang="zh-TW" i="1" baseline="-25000" dirty="0"/>
              <a:t>3</a:t>
            </a:r>
            <a:r>
              <a:rPr lang="en-US" altLang="zh-TW" i="1" dirty="0"/>
              <a:t>, … </a:t>
            </a:r>
            <a:r>
              <a:rPr lang="en-US" altLang="zh-TW" i="1" dirty="0" err="1"/>
              <a:t>e</a:t>
            </a:r>
            <a:r>
              <a:rPr lang="en-US" altLang="zh-TW" i="1" baseline="-25000" dirty="0" err="1"/>
              <a:t>m</a:t>
            </a:r>
            <a:r>
              <a:rPr lang="en-US" altLang="zh-TW" dirty="0"/>
              <a:t>&gt;</a:t>
            </a:r>
          </a:p>
          <a:p>
            <a:pPr>
              <a:lnSpc>
                <a:spcPct val="150000"/>
              </a:lnSpc>
            </a:pPr>
            <a:r>
              <a:rPr lang="en-US" altLang="zh-TW" dirty="0"/>
              <a:t>O(1) implicit representation: Path = &lt;</a:t>
            </a:r>
            <a:r>
              <a:rPr lang="en-US" altLang="zh-TW" i="1" dirty="0" err="1"/>
              <a:t>e</a:t>
            </a:r>
            <a:r>
              <a:rPr lang="en-US" altLang="zh-TW" i="1" baseline="-25000" dirty="0" err="1"/>
              <a:t>i</a:t>
            </a:r>
            <a:r>
              <a:rPr lang="en-US" altLang="zh-TW" dirty="0"/>
              <a:t>&gt;, </a:t>
            </a:r>
            <a:r>
              <a:rPr lang="en-US" altLang="zh-TW" dirty="0" err="1"/>
              <a:t>wrt</a:t>
            </a:r>
            <a:r>
              <a:rPr lang="en-US" altLang="zh-TW" dirty="0"/>
              <a:t> shortest path tree</a:t>
            </a:r>
          </a:p>
          <a:p>
            <a:endParaRPr lang="en-US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E5A7C945-4F82-0B1F-C16F-980ABE2FA7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r="44104" b="8340"/>
          <a:stretch/>
        </p:blipFill>
        <p:spPr bwMode="auto">
          <a:xfrm>
            <a:off x="838199" y="2883406"/>
            <a:ext cx="5094515" cy="3162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CA9F67C6-08A6-0B81-19B1-AE6C24A71C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58436" b="8340"/>
          <a:stretch/>
        </p:blipFill>
        <p:spPr bwMode="auto">
          <a:xfrm>
            <a:off x="7565571" y="2883406"/>
            <a:ext cx="3788228" cy="3162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E3181B-083E-CE8D-E3A1-84362DC95EFE}"/>
              </a:ext>
            </a:extLst>
          </p:cNvPr>
          <p:cNvSpPr txBox="1"/>
          <p:nvPr/>
        </p:nvSpPr>
        <p:spPr>
          <a:xfrm>
            <a:off x="3679372" y="6176962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Shortest Path tree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22F781-CCCE-7F3A-A301-797C36E0AE30}"/>
              </a:ext>
            </a:extLst>
          </p:cNvPr>
          <p:cNvSpPr txBox="1"/>
          <p:nvPr/>
        </p:nvSpPr>
        <p:spPr>
          <a:xfrm>
            <a:off x="7761515" y="6176962"/>
            <a:ext cx="359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Deviation on e</a:t>
            </a:r>
            <a:r>
              <a:rPr lang="en-US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C2FBF573-F351-5F72-044A-CF57F4A714D6}"/>
              </a:ext>
            </a:extLst>
          </p:cNvPr>
          <p:cNvSpPr/>
          <p:nvPr/>
        </p:nvSpPr>
        <p:spPr>
          <a:xfrm>
            <a:off x="6368143" y="4071257"/>
            <a:ext cx="936171" cy="5334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8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B7190-0147-91C0-FA65-6D33572E9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Suffix Tree and Prefix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E4872-9006-AB75-6B9F-6C4BC8D2D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Suffix tree: shortest path tree rooted at destination node</a:t>
            </a:r>
          </a:p>
          <a:p>
            <a:r>
              <a:rPr lang="en-US" dirty="0"/>
              <a:t>Prefix tree: tree order of non-suffix-tree nodes (deviation)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9AC0F98-AFAE-7D2D-2072-5BAF8E928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9279" y="2811476"/>
            <a:ext cx="8238757" cy="3430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09143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73A3C-B650-7402-4152-3E9447E6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 Top-k Shortest Path: </a:t>
            </a:r>
            <a:r>
              <a:rPr lang="en-US" dirty="0" err="1"/>
              <a:t>Supr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E3CCA-B0F0-3842-D0BC-9828E7295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a path </a:t>
            </a:r>
            <a:r>
              <a:rPr lang="en-US" i="1" dirty="0"/>
              <a:t>p </a:t>
            </a:r>
            <a:r>
              <a:rPr lang="en-US" dirty="0"/>
              <a:t>and generate all other paths deviated from </a:t>
            </a:r>
            <a:r>
              <a:rPr lang="en-US" i="1" dirty="0"/>
              <a:t>p</a:t>
            </a:r>
          </a:p>
          <a:p>
            <a:r>
              <a:rPr lang="en-US" dirty="0"/>
              <a:t>Grow the prefix tree based on deviation cost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B97CC57-7307-4820-8FC2-C48239637FA7}"/>
              </a:ext>
            </a:extLst>
          </p:cNvPr>
          <p:cNvGrpSpPr/>
          <p:nvPr/>
        </p:nvGrpSpPr>
        <p:grpSpPr>
          <a:xfrm>
            <a:off x="1756323" y="2716362"/>
            <a:ext cx="8679354" cy="3584423"/>
            <a:chOff x="2278665" y="2792563"/>
            <a:chExt cx="7888592" cy="3257852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96054BFA-A312-6811-4A8A-7602DA0641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278665" y="2792563"/>
              <a:ext cx="7888592" cy="32360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96C4DE3-36BC-3746-4D2F-8DA8DCA7ABC4}"/>
                </a:ext>
              </a:extLst>
            </p:cNvPr>
            <p:cNvSpPr/>
            <p:nvPr/>
          </p:nvSpPr>
          <p:spPr>
            <a:xfrm>
              <a:off x="2465673" y="5758543"/>
              <a:ext cx="1981200" cy="291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206D72E5-5553-C593-C88C-DF091EBEFDA0}"/>
              </a:ext>
            </a:extLst>
          </p:cNvPr>
          <p:cNvSpPr/>
          <p:nvPr/>
        </p:nvSpPr>
        <p:spPr>
          <a:xfrm>
            <a:off x="7445829" y="4785294"/>
            <a:ext cx="3701143" cy="1168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paths spurred from the shortest path of slack -12</a:t>
            </a: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Slacks = {-11, 7, -8, -4}</a:t>
            </a:r>
          </a:p>
        </p:txBody>
      </p:sp>
    </p:spTree>
    <p:extLst>
      <p:ext uri="{BB962C8B-B14F-4D97-AF65-F5344CB8AC3E}">
        <p14:creationId xmlns:p14="http://schemas.microsoft.com/office/powerpoint/2010/main" val="3137592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2C7DF-C97F-73FE-D9D5-2364B1767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87DE4-5D0B-627A-7699-CDD50BE49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Pick up a prefix-tree node with the minimum cost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Recover the path </a:t>
            </a:r>
            <a:r>
              <a:rPr lang="en-US" i="1" dirty="0"/>
              <a:t>p</a:t>
            </a:r>
            <a:r>
              <a:rPr lang="en-US" dirty="0"/>
              <a:t> and mark it as the </a:t>
            </a:r>
            <a:r>
              <a:rPr lang="en-US" i="1" dirty="0"/>
              <a:t>k</a:t>
            </a:r>
            <a:r>
              <a:rPr lang="en-US" i="1" baseline="30000" dirty="0"/>
              <a:t>th</a:t>
            </a:r>
            <a:r>
              <a:rPr lang="en-US" dirty="0"/>
              <a:t> critical path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Generate all other paths deviated from </a:t>
            </a:r>
            <a:r>
              <a:rPr lang="en-US" i="1" dirty="0"/>
              <a:t>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Attach generated  paths to prefix tree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D507780-D003-08F9-B21B-5A07CB353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63777" y="4436843"/>
            <a:ext cx="6486525" cy="180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方塊 5">
            <a:extLst>
              <a:ext uri="{FF2B5EF4-FFF2-40B4-BE49-F238E27FC236}">
                <a16:creationId xmlns:a16="http://schemas.microsoft.com/office/drawing/2014/main" id="{FFE6961D-EAD8-4BD1-3E29-B5162170E685}"/>
              </a:ext>
            </a:extLst>
          </p:cNvPr>
          <p:cNvSpPr txBox="1"/>
          <p:nvPr/>
        </p:nvSpPr>
        <p:spPr>
          <a:xfrm>
            <a:off x="5918575" y="3654926"/>
            <a:ext cx="4544704" cy="7078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Droid Sans"/>
              </a:rPr>
              <a:t>Iterative expansion from the frontier node with the least cost</a:t>
            </a:r>
          </a:p>
        </p:txBody>
      </p:sp>
      <p:sp>
        <p:nvSpPr>
          <p:cNvPr id="6" name="向右箭號 6">
            <a:extLst>
              <a:ext uri="{FF2B5EF4-FFF2-40B4-BE49-F238E27FC236}">
                <a16:creationId xmlns:a16="http://schemas.microsoft.com/office/drawing/2014/main" id="{8792B0B3-E5F1-8D79-D242-EE7BC6C34855}"/>
              </a:ext>
            </a:extLst>
          </p:cNvPr>
          <p:cNvSpPr/>
          <p:nvPr/>
        </p:nvSpPr>
        <p:spPr>
          <a:xfrm>
            <a:off x="5290782" y="5009336"/>
            <a:ext cx="805218" cy="54591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7">
            <a:extLst>
              <a:ext uri="{FF2B5EF4-FFF2-40B4-BE49-F238E27FC236}">
                <a16:creationId xmlns:a16="http://schemas.microsoft.com/office/drawing/2014/main" id="{C4F4F847-778F-F42A-0888-A3E17F2C1BFA}"/>
              </a:ext>
            </a:extLst>
          </p:cNvPr>
          <p:cNvSpPr txBox="1"/>
          <p:nvPr/>
        </p:nvSpPr>
        <p:spPr>
          <a:xfrm>
            <a:off x="5052136" y="4609226"/>
            <a:ext cx="1043864" cy="40011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Droid Sans"/>
              </a:rPr>
              <a:t>Spur</a:t>
            </a:r>
          </a:p>
        </p:txBody>
      </p:sp>
    </p:spTree>
    <p:extLst>
      <p:ext uri="{BB962C8B-B14F-4D97-AF65-F5344CB8AC3E}">
        <p14:creationId xmlns:p14="http://schemas.microsoft.com/office/powerpoint/2010/main" val="225389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C8A2F-0D9A-946D-6F8D-99068600F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Presentation: 12/5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4DD08-E760-8300-8E7C-29E31720D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Routing research presentation on 12/5 (in class)</a:t>
            </a:r>
          </a:p>
          <a:p>
            <a:pPr lvl="1"/>
            <a:r>
              <a:rPr lang="en-US" dirty="0"/>
              <a:t>Siting Liu, Yuan Pu, </a:t>
            </a:r>
            <a:r>
              <a:rPr lang="en-US" dirty="0" err="1"/>
              <a:t>Peiyu</a:t>
            </a:r>
            <a:r>
              <a:rPr lang="en-US" dirty="0"/>
              <a:t> Liao, </a:t>
            </a:r>
            <a:r>
              <a:rPr lang="en-US" dirty="0" err="1"/>
              <a:t>Hongzhong</a:t>
            </a:r>
            <a:r>
              <a:rPr lang="en-US" dirty="0"/>
              <a:t> Wu, Rui Zhang, </a:t>
            </a:r>
            <a:r>
              <a:rPr lang="en-US" dirty="0" err="1"/>
              <a:t>Zhitang</a:t>
            </a:r>
            <a:r>
              <a:rPr lang="en-US" dirty="0"/>
              <a:t> Chen, </a:t>
            </a:r>
            <a:r>
              <a:rPr lang="en-US" dirty="0" err="1"/>
              <a:t>Wenlong</a:t>
            </a:r>
            <a:r>
              <a:rPr lang="en-US" dirty="0"/>
              <a:t> </a:t>
            </a:r>
            <a:r>
              <a:rPr lang="en-US" dirty="0" err="1"/>
              <a:t>Lv</a:t>
            </a:r>
            <a:r>
              <a:rPr lang="en-US" dirty="0"/>
              <a:t>, </a:t>
            </a:r>
            <a:r>
              <a:rPr lang="en-US" dirty="0" err="1"/>
              <a:t>Yibo</a:t>
            </a:r>
            <a:r>
              <a:rPr lang="en-US" dirty="0"/>
              <a:t> Lin, Bei Yu, "</a:t>
            </a:r>
            <a:r>
              <a:rPr lang="en-US" dirty="0" err="1"/>
              <a:t>FastGR</a:t>
            </a:r>
            <a:r>
              <a:rPr lang="en-US" dirty="0"/>
              <a:t> : Global Routing on CPU-GPU with Heterogeneous Task Graph Scheduler," </a:t>
            </a:r>
            <a:r>
              <a:rPr lang="en-US" i="1" dirty="0"/>
              <a:t>IEEE Transactions on Computer-Aided Design of Integrated Circuits and Systems (TCAD)</a:t>
            </a:r>
            <a:r>
              <a:rPr lang="en-US" dirty="0"/>
              <a:t>, 2022 </a:t>
            </a:r>
          </a:p>
          <a:p>
            <a:pPr lvl="1"/>
            <a:r>
              <a:rPr lang="en-US" dirty="0"/>
              <a:t>Chris Chu and </a:t>
            </a:r>
            <a:r>
              <a:rPr lang="en-US" dirty="0" err="1"/>
              <a:t>Yiu</a:t>
            </a:r>
            <a:r>
              <a:rPr lang="en-US" dirty="0"/>
              <a:t>-Chung Wong. FLUTE: Fast Lookup Table Based Rectilinear Steiner Minimal Tree Algorithm for VLSI Design. In </a:t>
            </a:r>
            <a:r>
              <a:rPr lang="en-US" i="1" dirty="0"/>
              <a:t>IEEE Transactions on Computer-Aided Design</a:t>
            </a:r>
            <a:r>
              <a:rPr lang="en-US" dirty="0"/>
              <a:t>, vol. 27, no. 1, pages 70-83, January 2008.</a:t>
            </a:r>
            <a:endParaRPr lang="en-US" i="1" dirty="0"/>
          </a:p>
          <a:p>
            <a:r>
              <a:rPr lang="en-US" dirty="0"/>
              <a:t>Upload your pptx to </a:t>
            </a:r>
            <a:r>
              <a:rPr lang="en-US" dirty="0">
                <a:hlinkClick r:id="rId2"/>
              </a:rPr>
              <a:t>https://github.com/tsung-wei-huang/ece5960-physical-design/issues/14</a:t>
            </a:r>
            <a:r>
              <a:rPr lang="en-US" dirty="0"/>
              <a:t> before presentation</a:t>
            </a:r>
          </a:p>
        </p:txBody>
      </p:sp>
    </p:spTree>
    <p:extLst>
      <p:ext uri="{BB962C8B-B14F-4D97-AF65-F5344CB8AC3E}">
        <p14:creationId xmlns:p14="http://schemas.microsoft.com/office/powerpoint/2010/main" val="2478589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0A9D1-B31F-E39F-360F-E830CADA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5DC4AB2-FACD-3BC0-FB4D-B96E238CA4F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63386" y="1398761"/>
            <a:ext cx="10265228" cy="51988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926643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BFC33-12DF-D97A-98B7-A23F6A509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Good is this Algorithm?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A8FC2-2FAD-625B-C493-4F8EA1036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Lato" panose="020F0502020204030204" pitchFamily="34" charset="0"/>
              </a:rPr>
              <a:t>TAU 2014 Contest: Common Path Pessimism Removal (CPPR) </a:t>
            </a:r>
            <a:r>
              <a:rPr lang="en-US" dirty="0">
                <a:hlinkClick r:id="rId2"/>
              </a:rPr>
              <a:t>https://sites.google.com/site/taucontest2014/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99BBC-5FA8-B279-2C1C-6F61C240E7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23505"/>
            <a:ext cx="5921829" cy="37771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9A2DB3-969A-375D-4E07-9BF562C8902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587" y="2523505"/>
            <a:ext cx="5017306" cy="388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214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8954-9D25-D3D6-A5D1-494C5716F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83FCD-EB70-4F65-7E2E-6E13ABF51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ADDE9E8-4EF7-0CBA-AB59-5D9E79891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6085" y="1466849"/>
            <a:ext cx="7577809" cy="4710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31AFF26F-024D-7C8A-61E4-9F8363FE1B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r="51369"/>
          <a:stretch/>
        </p:blipFill>
        <p:spPr bwMode="auto">
          <a:xfrm>
            <a:off x="8580482" y="1466849"/>
            <a:ext cx="2816862" cy="4710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CF30F4-9F47-EE75-25C2-BA7627D9F541}"/>
              </a:ext>
            </a:extLst>
          </p:cNvPr>
          <p:cNvSpPr txBox="1"/>
          <p:nvPr/>
        </p:nvSpPr>
        <p:spPr>
          <a:xfrm>
            <a:off x="706085" y="6291944"/>
            <a:ext cx="106477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Tsung-Wei Huang, P.-C. Wu, and Martin Wong, "UI-Timer: An Ultra-Fast Clock Network Pessimism Removal Algorithm," IEEE/ACM ICCAD, pp. 758-765, 2014</a:t>
            </a:r>
          </a:p>
        </p:txBody>
      </p:sp>
    </p:spTree>
    <p:extLst>
      <p:ext uri="{BB962C8B-B14F-4D97-AF65-F5344CB8AC3E}">
        <p14:creationId xmlns:p14="http://schemas.microsoft.com/office/powerpoint/2010/main" val="3978589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C8A2F-0D9A-946D-6F8D-99068600F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Presentation: 12/7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4DD08-E760-8300-8E7C-29E31720D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Routing research presentation on 12/7 (in class)</a:t>
            </a:r>
          </a:p>
          <a:p>
            <a:pPr lvl="1"/>
            <a:r>
              <a:rPr lang="en-US" dirty="0" err="1"/>
              <a:t>Shiju</a:t>
            </a:r>
            <a:r>
              <a:rPr lang="en-US" dirty="0"/>
              <a:t> Lin, </a:t>
            </a:r>
            <a:r>
              <a:rPr lang="en-US" dirty="0" err="1"/>
              <a:t>Jinwei</a:t>
            </a:r>
            <a:r>
              <a:rPr lang="en-US" dirty="0"/>
              <a:t> Liu, and Martin D F Wong, "GAMER: GPU-accelerated Maze Routing", </a:t>
            </a:r>
            <a:r>
              <a:rPr lang="en-US" i="1" dirty="0"/>
              <a:t>IEEE/ACM International Conference On Computer Aided Design (ICCAD)</a:t>
            </a:r>
            <a:r>
              <a:rPr lang="en-US" dirty="0"/>
              <a:t>, 2021 </a:t>
            </a:r>
          </a:p>
          <a:p>
            <a:pPr lvl="1"/>
            <a:r>
              <a:rPr lang="en-US" dirty="0" err="1"/>
              <a:t>Zizheng</a:t>
            </a:r>
            <a:r>
              <a:rPr lang="en-US" dirty="0"/>
              <a:t> Guo, Feng Gu, and </a:t>
            </a:r>
            <a:r>
              <a:rPr lang="en-US" dirty="0" err="1"/>
              <a:t>Yibo</a:t>
            </a:r>
            <a:r>
              <a:rPr lang="en-US" dirty="0"/>
              <a:t> Lin, "GPU-Accelerated Rectilinear Steiner Tree Generation," </a:t>
            </a:r>
            <a:r>
              <a:rPr lang="en-US" i="1" dirty="0"/>
              <a:t>IEEE/ACM International Conference On Computer Aided Design (ICCAD)</a:t>
            </a:r>
            <a:r>
              <a:rPr lang="en-US" dirty="0"/>
              <a:t>, 2022</a:t>
            </a:r>
            <a:r>
              <a:rPr lang="en-US" i="1" dirty="0"/>
              <a:t> </a:t>
            </a:r>
          </a:p>
          <a:p>
            <a:r>
              <a:rPr lang="en-US" dirty="0"/>
              <a:t>Upload your pptx to </a:t>
            </a:r>
            <a:r>
              <a:rPr lang="en-US" dirty="0">
                <a:hlinkClick r:id="rId2"/>
              </a:rPr>
              <a:t>https://github.com/tsung-wei-huang/ece5960-physical-design/issues/15</a:t>
            </a:r>
            <a:r>
              <a:rPr lang="en-US" dirty="0"/>
              <a:t> before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87950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3F36F-7CBE-EB30-BE96-BB89BC754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Assignment #3: Routing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9832B-D50F-7C32-ACF6-2732156D9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Implement a Steiner Tree Construction Algorithm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D083BEC-587B-B3E1-2632-D16652940F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570" y="2256607"/>
            <a:ext cx="2012981" cy="1934699"/>
          </a:xfrm>
          <a:prstGeom prst="rect">
            <a:avLst/>
          </a:prstGeom>
          <a:solidFill>
            <a:srgbClr val="FCFEB9"/>
          </a:solidFill>
          <a:ln w="12700">
            <a:solidFill>
              <a:srgbClr val="CF0E3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B89BCDA9-7108-FBEA-2ECE-4FBEB532B7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8429" y="3216768"/>
            <a:ext cx="186920" cy="186919"/>
          </a:xfrm>
          <a:prstGeom prst="ellipse">
            <a:avLst/>
          </a:prstGeom>
          <a:solidFill>
            <a:srgbClr val="000000"/>
          </a:solidFill>
          <a:ln w="12700">
            <a:solidFill>
              <a:srgbClr val="CF0E3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1C6CB9AB-57A8-A9D4-741B-6C0FBA748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7830" y="2456309"/>
            <a:ext cx="186920" cy="186919"/>
          </a:xfrm>
          <a:prstGeom prst="ellipse">
            <a:avLst/>
          </a:prstGeom>
          <a:solidFill>
            <a:srgbClr val="000000"/>
          </a:solidFill>
          <a:ln w="12700">
            <a:solidFill>
              <a:srgbClr val="CF0E3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val 7">
            <a:extLst>
              <a:ext uri="{FF2B5EF4-FFF2-40B4-BE49-F238E27FC236}">
                <a16:creationId xmlns:a16="http://schemas.microsoft.com/office/drawing/2014/main" id="{30C59C19-0A9C-A40B-0BD5-9C6A366FA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8429" y="2767764"/>
            <a:ext cx="186919" cy="186919"/>
          </a:xfrm>
          <a:prstGeom prst="ellipse">
            <a:avLst/>
          </a:prstGeom>
          <a:solidFill>
            <a:srgbClr val="000000"/>
          </a:solidFill>
          <a:ln w="12700">
            <a:solidFill>
              <a:srgbClr val="CF0E3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val 8">
            <a:extLst>
              <a:ext uri="{FF2B5EF4-FFF2-40B4-BE49-F238E27FC236}">
                <a16:creationId xmlns:a16="http://schemas.microsoft.com/office/drawing/2014/main" id="{6F2F231E-D11D-A436-963F-104C17C4E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5748" y="3668889"/>
            <a:ext cx="186920" cy="186920"/>
          </a:xfrm>
          <a:prstGeom prst="ellipse">
            <a:avLst/>
          </a:prstGeom>
          <a:solidFill>
            <a:srgbClr val="000000"/>
          </a:solidFill>
          <a:ln w="12700">
            <a:solidFill>
              <a:srgbClr val="CF0E3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Box 9">
            <a:extLst>
              <a:ext uri="{FF2B5EF4-FFF2-40B4-BE49-F238E27FC236}">
                <a16:creationId xmlns:a16="http://schemas.microsoft.com/office/drawing/2014/main" id="{9F95D913-6543-3F82-A324-D64C7E9AC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1570" y="4185504"/>
            <a:ext cx="2051792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Pins to connect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3063-F2EE-AB6A-A4F5-1464135912AB}"/>
              </a:ext>
            </a:extLst>
          </p:cNvPr>
          <p:cNvGrpSpPr/>
          <p:nvPr/>
        </p:nvGrpSpPr>
        <p:grpSpPr>
          <a:xfrm>
            <a:off x="3688941" y="2251892"/>
            <a:ext cx="2012981" cy="3252337"/>
            <a:chOff x="2520749" y="1516930"/>
            <a:chExt cx="1659726" cy="2681587"/>
          </a:xfrm>
        </p:grpSpPr>
        <p:sp>
          <p:nvSpPr>
            <p:cNvPr id="11" name="Rectangle 17">
              <a:extLst>
                <a:ext uri="{FF2B5EF4-FFF2-40B4-BE49-F238E27FC236}">
                  <a16:creationId xmlns:a16="http://schemas.microsoft.com/office/drawing/2014/main" id="{6AD8E391-3160-DA16-C1EA-305FC7093B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20749" y="1516930"/>
              <a:ext cx="1659726" cy="1595181"/>
            </a:xfrm>
            <a:prstGeom prst="rect">
              <a:avLst/>
            </a:prstGeom>
            <a:solidFill>
              <a:srgbClr val="FCFEB9"/>
            </a:solidFill>
            <a:ln w="12700">
              <a:solidFill>
                <a:srgbClr val="CF0E3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72418FA1-5192-E29D-358F-EDD39C7EC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4736" y="1769841"/>
              <a:ext cx="1110435" cy="989250"/>
            </a:xfrm>
            <a:custGeom>
              <a:avLst/>
              <a:gdLst/>
              <a:ahLst/>
              <a:cxnLst>
                <a:cxn ang="0">
                  <a:pos x="0" y="468"/>
                </a:cxn>
                <a:cxn ang="0">
                  <a:pos x="0" y="0"/>
                </a:cxn>
                <a:cxn ang="0">
                  <a:pos x="843" y="0"/>
                </a:cxn>
                <a:cxn ang="0">
                  <a:pos x="843" y="751"/>
                </a:cxn>
                <a:cxn ang="0">
                  <a:pos x="601" y="751"/>
                </a:cxn>
              </a:cxnLst>
              <a:rect l="0" t="0" r="r" b="b"/>
              <a:pathLst>
                <a:path w="843" h="751">
                  <a:moveTo>
                    <a:pt x="0" y="468"/>
                  </a:moveTo>
                  <a:lnTo>
                    <a:pt x="0" y="0"/>
                  </a:lnTo>
                  <a:lnTo>
                    <a:pt x="843" y="0"/>
                  </a:lnTo>
                  <a:lnTo>
                    <a:pt x="843" y="751"/>
                  </a:lnTo>
                  <a:lnTo>
                    <a:pt x="601" y="751"/>
                  </a:lnTo>
                </a:path>
              </a:pathLst>
            </a:custGeom>
            <a:noFill/>
            <a:ln w="28575" cap="flat" cmpd="sng">
              <a:solidFill>
                <a:srgbClr val="CF0E3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 Box 18">
              <a:extLst>
                <a:ext uri="{FF2B5EF4-FFF2-40B4-BE49-F238E27FC236}">
                  <a16:creationId xmlns:a16="http://schemas.microsoft.com/office/drawing/2014/main" id="{DA5F668D-A038-9F1D-F243-D6308A1207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4095" y="3107327"/>
              <a:ext cx="1620662" cy="109119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Route</a:t>
              </a:r>
              <a:r>
                <a:rPr kumimoji="0" lang="en-US" sz="2000" u="none" strike="noStrike" kern="0" cap="none" spc="0" normalizeH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it so we </a:t>
              </a:r>
              <a:br>
                <a:rPr kumimoji="0" lang="en-US" sz="2000" u="none" strike="noStrike" kern="0" cap="none" spc="0" normalizeH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0" lang="en-US" sz="2000" u="none" strike="noStrike" kern="0" cap="none" spc="0" normalizeH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guarantee each</a:t>
              </a:r>
              <a:br>
                <a:rPr kumimoji="0" lang="en-US" sz="2000" u="none" strike="noStrike" kern="0" cap="none" spc="0" normalizeH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kumimoji="0" lang="en-US" sz="2000" u="none" strike="noStrike" kern="0" cap="none" spc="0" normalizeH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2-point path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0" cap="none" spc="0" normalizeH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is shortest; </a:t>
              </a: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Oval 20">
              <a:extLst>
                <a:ext uri="{FF2B5EF4-FFF2-40B4-BE49-F238E27FC236}">
                  <a16:creationId xmlns:a16="http://schemas.microsoft.com/office/drawing/2014/main" id="{DA5DA9D7-DAB0-B3E2-29C4-85BD0A8BE0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7798" y="2308593"/>
              <a:ext cx="154117" cy="154117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Oval 21">
              <a:extLst>
                <a:ext uri="{FF2B5EF4-FFF2-40B4-BE49-F238E27FC236}">
                  <a16:creationId xmlns:a16="http://schemas.microsoft.com/office/drawing/2014/main" id="{66B9B29B-4313-8279-0346-F0CF73F2BA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37108" y="1681586"/>
              <a:ext cx="154117" cy="154117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Oval 22">
              <a:extLst>
                <a:ext uri="{FF2B5EF4-FFF2-40B4-BE49-F238E27FC236}">
                  <a16:creationId xmlns:a16="http://schemas.microsoft.com/office/drawing/2014/main" id="{5D21B995-0CC4-A8BE-9942-9E328646AE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4882" y="1938384"/>
              <a:ext cx="154118" cy="154117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Oval 23">
              <a:extLst>
                <a:ext uri="{FF2B5EF4-FFF2-40B4-BE49-F238E27FC236}">
                  <a16:creationId xmlns:a16="http://schemas.microsoft.com/office/drawing/2014/main" id="{5CBF4033-7D01-AB61-1BB3-A60193AE7C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1854" y="2681372"/>
              <a:ext cx="154117" cy="154118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FCBF290-9EA8-D757-F05A-6D2D5AFEA127}"/>
              </a:ext>
            </a:extLst>
          </p:cNvPr>
          <p:cNvGrpSpPr/>
          <p:nvPr/>
        </p:nvGrpSpPr>
        <p:grpSpPr>
          <a:xfrm>
            <a:off x="5768470" y="2249348"/>
            <a:ext cx="2866117" cy="3177375"/>
            <a:chOff x="4235345" y="1514833"/>
            <a:chExt cx="2363147" cy="2619781"/>
          </a:xfrm>
        </p:grpSpPr>
        <p:sp>
          <p:nvSpPr>
            <p:cNvPr id="19" name="Rectangle 25">
              <a:extLst>
                <a:ext uri="{FF2B5EF4-FFF2-40B4-BE49-F238E27FC236}">
                  <a16:creationId xmlns:a16="http://schemas.microsoft.com/office/drawing/2014/main" id="{B619402E-5E2E-92ED-20A6-74A3D9930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4300" y="1514833"/>
              <a:ext cx="1659726" cy="1595181"/>
            </a:xfrm>
            <a:prstGeom prst="rect">
              <a:avLst/>
            </a:prstGeom>
            <a:solidFill>
              <a:srgbClr val="FCFEB9"/>
            </a:solidFill>
            <a:ln w="12700">
              <a:solidFill>
                <a:srgbClr val="CF0E3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Freeform 32">
              <a:extLst>
                <a:ext uri="{FF2B5EF4-FFF2-40B4-BE49-F238E27FC236}">
                  <a16:creationId xmlns:a16="http://schemas.microsoft.com/office/drawing/2014/main" id="{782A0E59-806E-B6A2-9F39-4DD8B6BA3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6432" y="1755888"/>
              <a:ext cx="308235" cy="638862"/>
            </a:xfrm>
            <a:custGeom>
              <a:avLst/>
              <a:gdLst/>
              <a:ahLst/>
              <a:cxnLst>
                <a:cxn ang="0">
                  <a:pos x="0" y="485"/>
                </a:cxn>
                <a:cxn ang="0">
                  <a:pos x="234" y="485"/>
                </a:cxn>
                <a:cxn ang="0">
                  <a:pos x="234" y="0"/>
                </a:cxn>
              </a:cxnLst>
              <a:rect l="0" t="0" r="r" b="b"/>
              <a:pathLst>
                <a:path w="234" h="485">
                  <a:moveTo>
                    <a:pt x="0" y="485"/>
                  </a:moveTo>
                  <a:lnTo>
                    <a:pt x="234" y="485"/>
                  </a:lnTo>
                  <a:lnTo>
                    <a:pt x="234" y="0"/>
                  </a:lnTo>
                </a:path>
              </a:pathLst>
            </a:custGeom>
            <a:noFill/>
            <a:ln w="28575" cap="flat" cmpd="sng">
              <a:solidFill>
                <a:srgbClr val="CF0E3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reeform 33">
              <a:extLst>
                <a:ext uri="{FF2B5EF4-FFF2-40B4-BE49-F238E27FC236}">
                  <a16:creationId xmlns:a16="http://schemas.microsoft.com/office/drawing/2014/main" id="{18CC899D-1C2F-BEB6-4C21-CE55AE8A837A}"/>
                </a:ext>
              </a:extLst>
            </p:cNvPr>
            <p:cNvSpPr>
              <a:spLocks/>
            </p:cNvSpPr>
            <p:nvPr/>
          </p:nvSpPr>
          <p:spPr bwMode="auto">
            <a:xfrm rot="16200000" flipH="1" flipV="1">
              <a:off x="5450509" y="1568839"/>
              <a:ext cx="252911" cy="682332"/>
            </a:xfrm>
            <a:custGeom>
              <a:avLst/>
              <a:gdLst/>
              <a:ahLst/>
              <a:cxnLst>
                <a:cxn ang="0">
                  <a:pos x="0" y="485"/>
                </a:cxn>
                <a:cxn ang="0">
                  <a:pos x="234" y="485"/>
                </a:cxn>
                <a:cxn ang="0">
                  <a:pos x="234" y="0"/>
                </a:cxn>
              </a:cxnLst>
              <a:rect l="0" t="0" r="r" b="b"/>
              <a:pathLst>
                <a:path w="234" h="485">
                  <a:moveTo>
                    <a:pt x="0" y="485"/>
                  </a:moveTo>
                  <a:lnTo>
                    <a:pt x="234" y="485"/>
                  </a:lnTo>
                  <a:lnTo>
                    <a:pt x="234" y="0"/>
                  </a:lnTo>
                </a:path>
              </a:pathLst>
            </a:custGeom>
            <a:noFill/>
            <a:ln w="28575" cap="flat" cmpd="sng">
              <a:solidFill>
                <a:srgbClr val="CF0E3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reeform 34">
              <a:extLst>
                <a:ext uri="{FF2B5EF4-FFF2-40B4-BE49-F238E27FC236}">
                  <a16:creationId xmlns:a16="http://schemas.microsoft.com/office/drawing/2014/main" id="{6BDBF56E-11D3-D48A-8A49-17B649B133EF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5677074" y="2079930"/>
              <a:ext cx="252911" cy="682332"/>
            </a:xfrm>
            <a:custGeom>
              <a:avLst/>
              <a:gdLst/>
              <a:ahLst/>
              <a:cxnLst>
                <a:cxn ang="0">
                  <a:pos x="0" y="485"/>
                </a:cxn>
                <a:cxn ang="0">
                  <a:pos x="234" y="485"/>
                </a:cxn>
                <a:cxn ang="0">
                  <a:pos x="234" y="0"/>
                </a:cxn>
              </a:cxnLst>
              <a:rect l="0" t="0" r="r" b="b"/>
              <a:pathLst>
                <a:path w="234" h="485">
                  <a:moveTo>
                    <a:pt x="0" y="485"/>
                  </a:moveTo>
                  <a:lnTo>
                    <a:pt x="234" y="485"/>
                  </a:lnTo>
                  <a:lnTo>
                    <a:pt x="234" y="0"/>
                  </a:lnTo>
                </a:path>
              </a:pathLst>
            </a:custGeom>
            <a:noFill/>
            <a:ln w="28575" cap="flat" cmpd="sng">
              <a:solidFill>
                <a:srgbClr val="CF0E3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 Box 27">
              <a:extLst>
                <a:ext uri="{FF2B5EF4-FFF2-40B4-BE49-F238E27FC236}">
                  <a16:creationId xmlns:a16="http://schemas.microsoft.com/office/drawing/2014/main" id="{062F805E-BA8C-72E4-780E-350B7E6475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35345" y="3118951"/>
              <a:ext cx="2363147" cy="101566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Redraw it--different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orientations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of 2-point paths</a:t>
              </a:r>
            </a:p>
          </p:txBody>
        </p:sp>
        <p:sp>
          <p:nvSpPr>
            <p:cNvPr id="24" name="Oval 28">
              <a:extLst>
                <a:ext uri="{FF2B5EF4-FFF2-40B4-BE49-F238E27FC236}">
                  <a16:creationId xmlns:a16="http://schemas.microsoft.com/office/drawing/2014/main" id="{12E50212-C6AC-11D0-05B0-3A7B765AA8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81349" y="2306496"/>
              <a:ext cx="154118" cy="154117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Oval 29">
              <a:extLst>
                <a:ext uri="{FF2B5EF4-FFF2-40B4-BE49-F238E27FC236}">
                  <a16:creationId xmlns:a16="http://schemas.microsoft.com/office/drawing/2014/main" id="{709425E4-0E4E-045D-5106-74A4A0363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0659" y="1679488"/>
              <a:ext cx="154118" cy="154117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val 30">
              <a:extLst>
                <a:ext uri="{FF2B5EF4-FFF2-40B4-BE49-F238E27FC236}">
                  <a16:creationId xmlns:a16="http://schemas.microsoft.com/office/drawing/2014/main" id="{7FD294EC-C975-BF67-E0C8-737E8DB906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1785" y="1942937"/>
              <a:ext cx="154117" cy="154117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val 31">
              <a:extLst>
                <a:ext uri="{FF2B5EF4-FFF2-40B4-BE49-F238E27FC236}">
                  <a16:creationId xmlns:a16="http://schemas.microsoft.com/office/drawing/2014/main" id="{578BE01B-A386-4BB1-2BD6-09AB6697F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5405" y="2679275"/>
              <a:ext cx="154118" cy="154118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E7F3643-A80B-FE15-0DDA-7A12FF7030A6}"/>
              </a:ext>
            </a:extLst>
          </p:cNvPr>
          <p:cNvGrpSpPr/>
          <p:nvPr/>
        </p:nvGrpSpPr>
        <p:grpSpPr>
          <a:xfrm>
            <a:off x="8428178" y="2247754"/>
            <a:ext cx="3023597" cy="3177375"/>
            <a:chOff x="6428305" y="1513518"/>
            <a:chExt cx="2492991" cy="2619781"/>
          </a:xfrm>
        </p:grpSpPr>
        <p:sp>
          <p:nvSpPr>
            <p:cNvPr id="29" name="Rectangle 35">
              <a:extLst>
                <a:ext uri="{FF2B5EF4-FFF2-40B4-BE49-F238E27FC236}">
                  <a16:creationId xmlns:a16="http://schemas.microsoft.com/office/drawing/2014/main" id="{F4E3AE0C-3AE2-8C3B-48AA-4C7245580B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6910" y="1513518"/>
              <a:ext cx="1659726" cy="1595180"/>
            </a:xfrm>
            <a:prstGeom prst="rect">
              <a:avLst/>
            </a:prstGeom>
            <a:solidFill>
              <a:srgbClr val="FCFEB9"/>
            </a:solidFill>
            <a:ln w="12700">
              <a:solidFill>
                <a:srgbClr val="CF0E30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E83B9F33-EA72-39CD-C9A4-222EB5705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656" y="1754573"/>
              <a:ext cx="308235" cy="638863"/>
            </a:xfrm>
            <a:custGeom>
              <a:avLst/>
              <a:gdLst/>
              <a:ahLst/>
              <a:cxnLst>
                <a:cxn ang="0">
                  <a:pos x="0" y="485"/>
                </a:cxn>
                <a:cxn ang="0">
                  <a:pos x="234" y="485"/>
                </a:cxn>
                <a:cxn ang="0">
                  <a:pos x="234" y="0"/>
                </a:cxn>
              </a:cxnLst>
              <a:rect l="0" t="0" r="r" b="b"/>
              <a:pathLst>
                <a:path w="234" h="485">
                  <a:moveTo>
                    <a:pt x="0" y="485"/>
                  </a:moveTo>
                  <a:lnTo>
                    <a:pt x="234" y="485"/>
                  </a:lnTo>
                  <a:lnTo>
                    <a:pt x="234" y="0"/>
                  </a:lnTo>
                </a:path>
              </a:pathLst>
            </a:custGeom>
            <a:noFill/>
            <a:ln w="28575" cap="flat" cmpd="sng">
              <a:solidFill>
                <a:srgbClr val="CF0E3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Freeform 37">
              <a:extLst>
                <a:ext uri="{FF2B5EF4-FFF2-40B4-BE49-F238E27FC236}">
                  <a16:creationId xmlns:a16="http://schemas.microsoft.com/office/drawing/2014/main" id="{528E9010-8945-8902-6C2C-2D0A21847924}"/>
                </a:ext>
              </a:extLst>
            </p:cNvPr>
            <p:cNvSpPr>
              <a:spLocks/>
            </p:cNvSpPr>
            <p:nvPr/>
          </p:nvSpPr>
          <p:spPr bwMode="auto">
            <a:xfrm rot="16200000" flipH="1" flipV="1">
              <a:off x="7694557" y="1533935"/>
              <a:ext cx="252911" cy="749511"/>
            </a:xfrm>
            <a:custGeom>
              <a:avLst/>
              <a:gdLst/>
              <a:ahLst/>
              <a:cxnLst>
                <a:cxn ang="0">
                  <a:pos x="0" y="485"/>
                </a:cxn>
                <a:cxn ang="0">
                  <a:pos x="234" y="485"/>
                </a:cxn>
                <a:cxn ang="0">
                  <a:pos x="234" y="0"/>
                </a:cxn>
              </a:cxnLst>
              <a:rect l="0" t="0" r="r" b="b"/>
              <a:pathLst>
                <a:path w="234" h="485">
                  <a:moveTo>
                    <a:pt x="0" y="485"/>
                  </a:moveTo>
                  <a:lnTo>
                    <a:pt x="234" y="485"/>
                  </a:lnTo>
                  <a:lnTo>
                    <a:pt x="234" y="0"/>
                  </a:lnTo>
                </a:path>
              </a:pathLst>
            </a:custGeom>
            <a:noFill/>
            <a:ln w="28575" cap="flat" cmpd="sng">
              <a:solidFill>
                <a:srgbClr val="CF0E3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Freeform 38">
              <a:extLst>
                <a:ext uri="{FF2B5EF4-FFF2-40B4-BE49-F238E27FC236}">
                  <a16:creationId xmlns:a16="http://schemas.microsoft.com/office/drawing/2014/main" id="{F40C8CF4-4C9D-75AF-F5FD-2BC8C9D072B0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7929684" y="2025925"/>
              <a:ext cx="252911" cy="682332"/>
            </a:xfrm>
            <a:custGeom>
              <a:avLst/>
              <a:gdLst/>
              <a:ahLst/>
              <a:cxnLst>
                <a:cxn ang="0">
                  <a:pos x="0" y="485"/>
                </a:cxn>
                <a:cxn ang="0">
                  <a:pos x="234" y="485"/>
                </a:cxn>
                <a:cxn ang="0">
                  <a:pos x="234" y="0"/>
                </a:cxn>
              </a:cxnLst>
              <a:rect l="0" t="0" r="r" b="b"/>
              <a:pathLst>
                <a:path w="234" h="485">
                  <a:moveTo>
                    <a:pt x="0" y="485"/>
                  </a:moveTo>
                  <a:lnTo>
                    <a:pt x="234" y="485"/>
                  </a:lnTo>
                  <a:lnTo>
                    <a:pt x="234" y="0"/>
                  </a:lnTo>
                </a:path>
              </a:pathLst>
            </a:custGeom>
            <a:noFill/>
            <a:ln w="28575" cap="flat" cmpd="sng">
              <a:solidFill>
                <a:srgbClr val="CF0E3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Text Box 39">
              <a:extLst>
                <a:ext uri="{FF2B5EF4-FFF2-40B4-BE49-F238E27FC236}">
                  <a16:creationId xmlns:a16="http://schemas.microsoft.com/office/drawing/2014/main" id="{60836F7A-63A3-20B0-B551-A324662DC5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28305" y="3117636"/>
              <a:ext cx="2492991" cy="101566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Now we can see the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better (shorter)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 Steiner tree</a:t>
              </a:r>
            </a:p>
          </p:txBody>
        </p:sp>
        <p:sp>
          <p:nvSpPr>
            <p:cNvPr id="34" name="Oval 40">
              <a:extLst>
                <a:ext uri="{FF2B5EF4-FFF2-40B4-BE49-F238E27FC236}">
                  <a16:creationId xmlns:a16="http://schemas.microsoft.com/office/drawing/2014/main" id="{C7FE511A-C93A-8130-F963-74668807DD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3959" y="2305180"/>
              <a:ext cx="154118" cy="154118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Oval 41">
              <a:extLst>
                <a:ext uri="{FF2B5EF4-FFF2-40B4-BE49-F238E27FC236}">
                  <a16:creationId xmlns:a16="http://schemas.microsoft.com/office/drawing/2014/main" id="{AE66BC31-FC32-42AA-898E-ACD54E422A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3269" y="1678173"/>
              <a:ext cx="154118" cy="154118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Oval 42">
              <a:extLst>
                <a:ext uri="{FF2B5EF4-FFF2-40B4-BE49-F238E27FC236}">
                  <a16:creationId xmlns:a16="http://schemas.microsoft.com/office/drawing/2014/main" id="{90D26864-55A1-5ADC-592D-02BEC9880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4395" y="1941621"/>
              <a:ext cx="154117" cy="154118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Oval 43">
              <a:extLst>
                <a:ext uri="{FF2B5EF4-FFF2-40B4-BE49-F238E27FC236}">
                  <a16:creationId xmlns:a16="http://schemas.microsoft.com/office/drawing/2014/main" id="{2415E4B6-F371-3658-815D-2839B16B3A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8015" y="2677960"/>
              <a:ext cx="154118" cy="154117"/>
            </a:xfrm>
            <a:prstGeom prst="ellipse">
              <a:avLst/>
            </a:prstGeom>
            <a:solidFill>
              <a:srgbClr val="00000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Oval 44">
              <a:extLst>
                <a:ext uri="{FF2B5EF4-FFF2-40B4-BE49-F238E27FC236}">
                  <a16:creationId xmlns:a16="http://schemas.microsoft.com/office/drawing/2014/main" id="{2E55B57F-57CF-6453-5F6A-98F2622FB3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6201" y="1964015"/>
              <a:ext cx="109331" cy="121186"/>
            </a:xfrm>
            <a:prstGeom prst="ellipse">
              <a:avLst/>
            </a:prstGeom>
            <a:solidFill>
              <a:srgbClr val="CF0E3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Oval 45">
              <a:extLst>
                <a:ext uri="{FF2B5EF4-FFF2-40B4-BE49-F238E27FC236}">
                  <a16:creationId xmlns:a16="http://schemas.microsoft.com/office/drawing/2014/main" id="{D6588D2B-15C3-BC6A-C8AA-5D164562F0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9091" y="1974553"/>
              <a:ext cx="109332" cy="121186"/>
            </a:xfrm>
            <a:prstGeom prst="ellipse">
              <a:avLst/>
            </a:prstGeom>
            <a:solidFill>
              <a:srgbClr val="CF0E30"/>
            </a:solidFill>
            <a:ln w="12700">
              <a:solidFill>
                <a:srgbClr val="CF0E3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7C640B26-B3D2-890A-227C-47D15ABAAA13}"/>
              </a:ext>
            </a:extLst>
          </p:cNvPr>
          <p:cNvSpPr txBox="1"/>
          <p:nvPr/>
        </p:nvSpPr>
        <p:spPr>
          <a:xfrm>
            <a:off x="973242" y="5710362"/>
            <a:ext cx="103805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Due 12/16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https://github.com/tsung-wei-huang/ece5960-physical-design/tree/main/PA3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18544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7577B-05F9-B942-BD3A-D27E18EDD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Timing Analysis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E7906-BD0F-D042-B8C2-F5828BDDD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we know</a:t>
            </a:r>
            <a:r>
              <a:rPr lang="en-US" dirty="0">
                <a:solidFill>
                  <a:srgbClr val="FF0000"/>
                </a:solidFill>
              </a:rPr>
              <a:t> clock cycle</a:t>
            </a:r>
            <a:r>
              <a:rPr lang="en-US" dirty="0"/>
              <a:t>:  e.g., 1GHz clock, cycle = 1ns</a:t>
            </a:r>
          </a:p>
          <a:p>
            <a:endParaRPr lang="en-US" dirty="0"/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DAF70B8E-6CE4-334B-96B2-65C1099A8C90}"/>
              </a:ext>
            </a:extLst>
          </p:cNvPr>
          <p:cNvSpPr/>
          <p:nvPr/>
        </p:nvSpPr>
        <p:spPr>
          <a:xfrm>
            <a:off x="6360208" y="2260469"/>
            <a:ext cx="2825980" cy="2887865"/>
          </a:xfrm>
          <a:prstGeom prst="cloud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5017436-54C8-A34E-A47A-650214226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3936" y="2320967"/>
            <a:ext cx="867226" cy="132087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u="none" strike="noStrike" kern="0" cap="none" spc="0" normalizeH="0" baseline="0" noProof="0" dirty="0">
              <a:ln>
                <a:noFill/>
              </a:ln>
              <a:solidFill>
                <a:srgbClr val="8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8AC6551-E828-2C4A-A220-EE40AC99D2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7057" y="2299664"/>
            <a:ext cx="345506" cy="2797533"/>
          </a:xfrm>
          <a:prstGeom prst="rect">
            <a:avLst/>
          </a:prstGeom>
          <a:solidFill>
            <a:srgbClr val="FCFEB9"/>
          </a:solidFill>
          <a:ln w="12700">
            <a:solidFill>
              <a:srgbClr val="3333CC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1E80D983-E275-4245-9C37-3EA86B87C9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0569" y="2333149"/>
            <a:ext cx="345506" cy="2797533"/>
          </a:xfrm>
          <a:prstGeom prst="rect">
            <a:avLst/>
          </a:prstGeom>
          <a:solidFill>
            <a:srgbClr val="FCFEB9"/>
          </a:solidFill>
          <a:ln w="12700">
            <a:solidFill>
              <a:srgbClr val="3333CC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30F495FF-6C18-1649-A5B7-538F18A80896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5074289" y="3569841"/>
            <a:ext cx="1272786" cy="366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Flip Flops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C56C5E5A-70A0-D144-A6B1-C171FD74EF67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9474542" y="3521135"/>
            <a:ext cx="1272786" cy="3667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Flip Flops</a:t>
            </a:r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CF6383EE-CFE9-6544-9F61-9DA60C760951}"/>
              </a:ext>
            </a:extLst>
          </p:cNvPr>
          <p:cNvSpPr>
            <a:spLocks/>
          </p:cNvSpPr>
          <p:nvPr/>
        </p:nvSpPr>
        <p:spPr bwMode="auto">
          <a:xfrm>
            <a:off x="5606417" y="4874976"/>
            <a:ext cx="213088" cy="228307"/>
          </a:xfrm>
          <a:custGeom>
            <a:avLst/>
            <a:gdLst/>
            <a:ahLst/>
            <a:cxnLst>
              <a:cxn ang="0">
                <a:pos x="0" y="139"/>
              </a:cxn>
              <a:cxn ang="0">
                <a:pos x="75" y="0"/>
              </a:cxn>
              <a:cxn ang="0">
                <a:pos x="139" y="149"/>
              </a:cxn>
            </a:cxnLst>
            <a:rect l="0" t="0" r="r" b="b"/>
            <a:pathLst>
              <a:path w="140" h="150">
                <a:moveTo>
                  <a:pt x="0" y="139"/>
                </a:moveTo>
                <a:lnTo>
                  <a:pt x="75" y="0"/>
                </a:lnTo>
                <a:lnTo>
                  <a:pt x="139" y="149"/>
                </a:lnTo>
              </a:path>
            </a:pathLst>
          </a:custGeom>
          <a:noFill/>
          <a:ln w="12700" cap="rnd" cmpd="sng">
            <a:solidFill>
              <a:srgbClr val="3333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AA4DD0A8-69E1-D542-B230-8D249C7F306B}"/>
              </a:ext>
            </a:extLst>
          </p:cNvPr>
          <p:cNvSpPr>
            <a:spLocks/>
          </p:cNvSpPr>
          <p:nvPr/>
        </p:nvSpPr>
        <p:spPr bwMode="auto">
          <a:xfrm>
            <a:off x="10006672" y="4922161"/>
            <a:ext cx="213088" cy="228307"/>
          </a:xfrm>
          <a:custGeom>
            <a:avLst/>
            <a:gdLst/>
            <a:ahLst/>
            <a:cxnLst>
              <a:cxn ang="0">
                <a:pos x="0" y="139"/>
              </a:cxn>
              <a:cxn ang="0">
                <a:pos x="75" y="0"/>
              </a:cxn>
              <a:cxn ang="0">
                <a:pos x="139" y="149"/>
              </a:cxn>
            </a:cxnLst>
            <a:rect l="0" t="0" r="r" b="b"/>
            <a:pathLst>
              <a:path w="140" h="150">
                <a:moveTo>
                  <a:pt x="0" y="139"/>
                </a:moveTo>
                <a:lnTo>
                  <a:pt x="75" y="0"/>
                </a:lnTo>
                <a:lnTo>
                  <a:pt x="139" y="149"/>
                </a:lnTo>
              </a:path>
            </a:pathLst>
          </a:custGeom>
          <a:noFill/>
          <a:ln w="12700" cap="rnd" cmpd="sng">
            <a:solidFill>
              <a:srgbClr val="3333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6BE8B132-9FE8-5B46-9AF0-D2D2C149F21E}"/>
              </a:ext>
            </a:extLst>
          </p:cNvPr>
          <p:cNvSpPr>
            <a:spLocks/>
          </p:cNvSpPr>
          <p:nvPr/>
        </p:nvSpPr>
        <p:spPr bwMode="auto">
          <a:xfrm>
            <a:off x="4736667" y="5108713"/>
            <a:ext cx="958893" cy="471836"/>
          </a:xfrm>
          <a:custGeom>
            <a:avLst/>
            <a:gdLst/>
            <a:ahLst/>
            <a:cxnLst>
              <a:cxn ang="0">
                <a:pos x="0" y="309"/>
              </a:cxn>
              <a:cxn ang="0">
                <a:pos x="629" y="309"/>
              </a:cxn>
              <a:cxn ang="0">
                <a:pos x="629" y="0"/>
              </a:cxn>
            </a:cxnLst>
            <a:rect l="0" t="0" r="r" b="b"/>
            <a:pathLst>
              <a:path w="630" h="310">
                <a:moveTo>
                  <a:pt x="0" y="309"/>
                </a:moveTo>
                <a:lnTo>
                  <a:pt x="629" y="309"/>
                </a:lnTo>
                <a:lnTo>
                  <a:pt x="629" y="0"/>
                </a:lnTo>
              </a:path>
            </a:pathLst>
          </a:custGeom>
          <a:noFill/>
          <a:ln w="381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399F9B46-BC80-E84C-A767-B15B5C281BFC}"/>
              </a:ext>
            </a:extLst>
          </p:cNvPr>
          <p:cNvSpPr>
            <a:spLocks/>
          </p:cNvSpPr>
          <p:nvPr/>
        </p:nvSpPr>
        <p:spPr bwMode="auto">
          <a:xfrm>
            <a:off x="5687087" y="5167211"/>
            <a:ext cx="4401776" cy="423131"/>
          </a:xfrm>
          <a:custGeom>
            <a:avLst/>
            <a:gdLst/>
            <a:ahLst/>
            <a:cxnLst>
              <a:cxn ang="0">
                <a:pos x="0" y="277"/>
              </a:cxn>
              <a:cxn ang="0">
                <a:pos x="2891" y="277"/>
              </a:cxn>
              <a:cxn ang="0">
                <a:pos x="2891" y="0"/>
              </a:cxn>
            </a:cxnLst>
            <a:rect l="0" t="0" r="r" b="b"/>
            <a:pathLst>
              <a:path w="2892" h="278">
                <a:moveTo>
                  <a:pt x="0" y="277"/>
                </a:moveTo>
                <a:lnTo>
                  <a:pt x="2891" y="277"/>
                </a:lnTo>
                <a:lnTo>
                  <a:pt x="2891" y="0"/>
                </a:lnTo>
              </a:path>
            </a:pathLst>
          </a:custGeom>
          <a:noFill/>
          <a:ln w="381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CA799417-3FA0-0748-8200-5E69C648A450}"/>
              </a:ext>
            </a:extLst>
          </p:cNvPr>
          <p:cNvSpPr>
            <a:spLocks noChangeShapeType="1"/>
          </p:cNvSpPr>
          <p:nvPr/>
        </p:nvSpPr>
        <p:spPr bwMode="auto">
          <a:xfrm>
            <a:off x="5927028" y="2549256"/>
            <a:ext cx="876673" cy="0"/>
          </a:xfrm>
          <a:prstGeom prst="line">
            <a:avLst/>
          </a:prstGeom>
          <a:noFill/>
          <a:ln w="38100" cmpd="sng">
            <a:solidFill>
              <a:srgbClr val="8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Line 16">
            <a:extLst>
              <a:ext uri="{FF2B5EF4-FFF2-40B4-BE49-F238E27FC236}">
                <a16:creationId xmlns:a16="http://schemas.microsoft.com/office/drawing/2014/main" id="{4F6E022C-060D-AB49-B1D2-3B6E623DD3E7}"/>
              </a:ext>
            </a:extLst>
          </p:cNvPr>
          <p:cNvSpPr>
            <a:spLocks noChangeShapeType="1"/>
          </p:cNvSpPr>
          <p:nvPr/>
        </p:nvSpPr>
        <p:spPr bwMode="auto">
          <a:xfrm>
            <a:off x="5936703" y="3038464"/>
            <a:ext cx="637740" cy="1523"/>
          </a:xfrm>
          <a:prstGeom prst="line">
            <a:avLst/>
          </a:prstGeom>
          <a:noFill/>
          <a:ln w="38100" cmpd="sng">
            <a:solidFill>
              <a:srgbClr val="8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Line 17">
            <a:extLst>
              <a:ext uri="{FF2B5EF4-FFF2-40B4-BE49-F238E27FC236}">
                <a16:creationId xmlns:a16="http://schemas.microsoft.com/office/drawing/2014/main" id="{44834315-3BD9-464D-A367-FDE3D50378A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27028" y="3529195"/>
            <a:ext cx="453807" cy="10314"/>
          </a:xfrm>
          <a:prstGeom prst="line">
            <a:avLst/>
          </a:prstGeom>
          <a:noFill/>
          <a:ln w="38100" cmpd="sng">
            <a:solidFill>
              <a:srgbClr val="8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Line 18">
            <a:extLst>
              <a:ext uri="{FF2B5EF4-FFF2-40B4-BE49-F238E27FC236}">
                <a16:creationId xmlns:a16="http://schemas.microsoft.com/office/drawing/2014/main" id="{7D589669-88C9-B840-9414-3C086E80F8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1923" y="4028716"/>
            <a:ext cx="490794" cy="5728"/>
          </a:xfrm>
          <a:prstGeom prst="line">
            <a:avLst/>
          </a:prstGeom>
          <a:noFill/>
          <a:ln w="38100" cmpd="sng">
            <a:solidFill>
              <a:srgbClr val="8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Line 19">
            <a:extLst>
              <a:ext uri="{FF2B5EF4-FFF2-40B4-BE49-F238E27FC236}">
                <a16:creationId xmlns:a16="http://schemas.microsoft.com/office/drawing/2014/main" id="{B1FE2B60-1C12-D749-A97D-A4E2F06D89F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19961" y="4962685"/>
            <a:ext cx="873427" cy="389"/>
          </a:xfrm>
          <a:prstGeom prst="line">
            <a:avLst/>
          </a:prstGeom>
          <a:noFill/>
          <a:ln w="38100" cmpd="sng">
            <a:solidFill>
              <a:srgbClr val="8000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20">
            <a:extLst>
              <a:ext uri="{FF2B5EF4-FFF2-40B4-BE49-F238E27FC236}">
                <a16:creationId xmlns:a16="http://schemas.microsoft.com/office/drawing/2014/main" id="{EDF40BCF-06F3-124F-9695-DD9BC3E077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6092" y="4050024"/>
            <a:ext cx="272512" cy="8284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</a:p>
        </p:txBody>
      </p:sp>
      <p:sp>
        <p:nvSpPr>
          <p:cNvPr id="20" name="Line 21">
            <a:extLst>
              <a:ext uri="{FF2B5EF4-FFF2-40B4-BE49-F238E27FC236}">
                <a16:creationId xmlns:a16="http://schemas.microsoft.com/office/drawing/2014/main" id="{1A3B4FE1-F88B-AE41-AF4C-8780F367DEC5}"/>
              </a:ext>
            </a:extLst>
          </p:cNvPr>
          <p:cNvSpPr>
            <a:spLocks noChangeShapeType="1"/>
          </p:cNvSpPr>
          <p:nvPr/>
        </p:nvSpPr>
        <p:spPr bwMode="auto">
          <a:xfrm>
            <a:off x="8825205" y="2528629"/>
            <a:ext cx="1077967" cy="8475"/>
          </a:xfrm>
          <a:prstGeom prst="line">
            <a:avLst/>
          </a:prstGeom>
          <a:noFill/>
          <a:ln w="38100" cmpd="sng">
            <a:solidFill>
              <a:srgbClr val="0B4B8E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Line 22">
            <a:extLst>
              <a:ext uri="{FF2B5EF4-FFF2-40B4-BE49-F238E27FC236}">
                <a16:creationId xmlns:a16="http://schemas.microsoft.com/office/drawing/2014/main" id="{C4127FDF-FCD2-1645-B859-76D2160B58FA}"/>
              </a:ext>
            </a:extLst>
          </p:cNvPr>
          <p:cNvSpPr>
            <a:spLocks noChangeShapeType="1"/>
          </p:cNvSpPr>
          <p:nvPr/>
        </p:nvSpPr>
        <p:spPr bwMode="auto">
          <a:xfrm>
            <a:off x="9129627" y="3011234"/>
            <a:ext cx="767114" cy="1523"/>
          </a:xfrm>
          <a:prstGeom prst="line">
            <a:avLst/>
          </a:prstGeom>
          <a:noFill/>
          <a:ln w="38100" cmpd="sng">
            <a:solidFill>
              <a:srgbClr val="0B4B8E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Line 23">
            <a:extLst>
              <a:ext uri="{FF2B5EF4-FFF2-40B4-BE49-F238E27FC236}">
                <a16:creationId xmlns:a16="http://schemas.microsoft.com/office/drawing/2014/main" id="{1CA81C35-74C9-6E45-882D-CA30BECF836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27443" y="3486888"/>
            <a:ext cx="693813" cy="1225"/>
          </a:xfrm>
          <a:prstGeom prst="line">
            <a:avLst/>
          </a:prstGeom>
          <a:noFill/>
          <a:ln w="38100" cmpd="sng">
            <a:solidFill>
              <a:srgbClr val="0B4B8E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4">
            <a:extLst>
              <a:ext uri="{FF2B5EF4-FFF2-40B4-BE49-F238E27FC236}">
                <a16:creationId xmlns:a16="http://schemas.microsoft.com/office/drawing/2014/main" id="{B13AFF81-EE21-164B-BC74-61B57E979F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7409" y="3888686"/>
            <a:ext cx="272512" cy="95154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b="1" dirty="0">
                <a:solidFill>
                  <a:srgbClr val="0B4B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</a:p>
          <a:p>
            <a:r>
              <a:rPr lang="en-US" sz="2000" b="1" dirty="0">
                <a:solidFill>
                  <a:srgbClr val="0B4B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</a:p>
          <a:p>
            <a:r>
              <a:rPr lang="en-US" sz="2000" b="1" dirty="0">
                <a:solidFill>
                  <a:srgbClr val="0B4B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</a:p>
        </p:txBody>
      </p:sp>
      <p:sp>
        <p:nvSpPr>
          <p:cNvPr id="24" name="Line 25">
            <a:extLst>
              <a:ext uri="{FF2B5EF4-FFF2-40B4-BE49-F238E27FC236}">
                <a16:creationId xmlns:a16="http://schemas.microsoft.com/office/drawing/2014/main" id="{68A586B8-DB03-E046-B773-506E327A876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37318" y="4931743"/>
            <a:ext cx="1660523" cy="10314"/>
          </a:xfrm>
          <a:prstGeom prst="line">
            <a:avLst/>
          </a:prstGeom>
          <a:noFill/>
          <a:ln w="38100" cmpd="sng">
            <a:solidFill>
              <a:srgbClr val="0B4B8E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Line 23">
            <a:extLst>
              <a:ext uri="{FF2B5EF4-FFF2-40B4-BE49-F238E27FC236}">
                <a16:creationId xmlns:a16="http://schemas.microsoft.com/office/drawing/2014/main" id="{7162CA47-B53D-D842-9B4E-898F97EF591F}"/>
              </a:ext>
            </a:extLst>
          </p:cNvPr>
          <p:cNvSpPr>
            <a:spLocks noChangeShapeType="1"/>
          </p:cNvSpPr>
          <p:nvPr/>
        </p:nvSpPr>
        <p:spPr bwMode="auto">
          <a:xfrm>
            <a:off x="9175874" y="3962245"/>
            <a:ext cx="711652" cy="10314"/>
          </a:xfrm>
          <a:prstGeom prst="line">
            <a:avLst/>
          </a:prstGeom>
          <a:noFill/>
          <a:ln w="38100" cmpd="sng">
            <a:solidFill>
              <a:srgbClr val="0B4B8E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D0902F50-0839-7845-AEE3-451D93D9758B}"/>
              </a:ext>
            </a:extLst>
          </p:cNvPr>
          <p:cNvSpPr/>
          <p:nvPr/>
        </p:nvSpPr>
        <p:spPr>
          <a:xfrm>
            <a:off x="6349284" y="3201480"/>
            <a:ext cx="2966786" cy="959613"/>
          </a:xfrm>
          <a:prstGeom prst="rightArrow">
            <a:avLst/>
          </a:prstGeom>
          <a:solidFill>
            <a:srgbClr val="FF9999"/>
          </a:solidFill>
          <a:ln>
            <a:solidFill>
              <a:srgbClr val="000000"/>
            </a:soli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Longest delay &lt;1ns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B7033CF-D77C-3741-AD46-2CFD3AC51D4B}"/>
              </a:ext>
            </a:extLst>
          </p:cNvPr>
          <p:cNvGrpSpPr/>
          <p:nvPr/>
        </p:nvGrpSpPr>
        <p:grpSpPr>
          <a:xfrm>
            <a:off x="2999639" y="4474435"/>
            <a:ext cx="1500780" cy="1671664"/>
            <a:chOff x="1871987" y="3400196"/>
            <a:chExt cx="1232000" cy="137228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CD23BBC-E7EF-1B4D-A75A-B0ABD8377C44}"/>
                </a:ext>
              </a:extLst>
            </p:cNvPr>
            <p:cNvGrpSpPr/>
            <p:nvPr/>
          </p:nvGrpSpPr>
          <p:grpSpPr>
            <a:xfrm>
              <a:off x="1871987" y="3585077"/>
              <a:ext cx="1225550" cy="1101246"/>
              <a:chOff x="979792" y="2670379"/>
              <a:chExt cx="1225550" cy="1557337"/>
            </a:xfrm>
          </p:grpSpPr>
          <p:sp>
            <p:nvSpPr>
              <p:cNvPr id="37" name="Line 82">
                <a:extLst>
                  <a:ext uri="{FF2B5EF4-FFF2-40B4-BE49-F238E27FC236}">
                    <a16:creationId xmlns:a16="http://schemas.microsoft.com/office/drawing/2014/main" id="{F3EA6953-602C-5C41-990B-646436CF4A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79792" y="2679904"/>
                <a:ext cx="0" cy="1547812"/>
              </a:xfrm>
              <a:prstGeom prst="line">
                <a:avLst/>
              </a:prstGeom>
              <a:noFill/>
              <a:ln w="38100" cap="rnd" cmpd="sng">
                <a:solidFill>
                  <a:srgbClr val="3333CC"/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Line 83">
                <a:extLst>
                  <a:ext uri="{FF2B5EF4-FFF2-40B4-BE49-F238E27FC236}">
                    <a16:creationId xmlns:a16="http://schemas.microsoft.com/office/drawing/2014/main" id="{A7ECAC10-8653-304C-A532-42FA657B01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5342" y="2670379"/>
                <a:ext cx="0" cy="1538287"/>
              </a:xfrm>
              <a:prstGeom prst="line">
                <a:avLst/>
              </a:prstGeom>
              <a:noFill/>
              <a:ln w="38100" cap="rnd" cmpd="sng">
                <a:solidFill>
                  <a:srgbClr val="3333CC"/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173EE7E-6ECD-0C45-BE11-80A3DDA673DE}"/>
                </a:ext>
              </a:extLst>
            </p:cNvPr>
            <p:cNvGrpSpPr/>
            <p:nvPr/>
          </p:nvGrpSpPr>
          <p:grpSpPr>
            <a:xfrm>
              <a:off x="1876749" y="3960537"/>
              <a:ext cx="1227238" cy="388176"/>
              <a:chOff x="984554" y="3365704"/>
              <a:chExt cx="1227238" cy="388176"/>
            </a:xfrm>
          </p:grpSpPr>
          <p:sp>
            <p:nvSpPr>
              <p:cNvPr id="32" name="Line 42">
                <a:extLst>
                  <a:ext uri="{FF2B5EF4-FFF2-40B4-BE49-F238E27FC236}">
                    <a16:creationId xmlns:a16="http://schemas.microsoft.com/office/drawing/2014/main" id="{26BD5208-6DEF-AC4E-8F0E-1DE3EAA3A2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67371" y="3746703"/>
                <a:ext cx="644421" cy="7177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Line 43">
                <a:extLst>
                  <a:ext uri="{FF2B5EF4-FFF2-40B4-BE49-F238E27FC236}">
                    <a16:creationId xmlns:a16="http://schemas.microsoft.com/office/drawing/2014/main" id="{12CDB528-8CCE-0247-BFEC-614E9657FE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9845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Line 44">
                <a:extLst>
                  <a:ext uri="{FF2B5EF4-FFF2-40B4-BE49-F238E27FC236}">
                    <a16:creationId xmlns:a16="http://schemas.microsoft.com/office/drawing/2014/main" id="{E1142983-BB38-C04C-9E77-A9FB9EF52A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92592" y="3365704"/>
                <a:ext cx="609600" cy="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Line 45">
                <a:extLst>
                  <a:ext uri="{FF2B5EF4-FFF2-40B4-BE49-F238E27FC236}">
                    <a16:creationId xmlns:a16="http://schemas.microsoft.com/office/drawing/2014/main" id="{87A038FD-7D73-FF43-ACB1-DDC8FB28A8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941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Line 59">
                <a:extLst>
                  <a:ext uri="{FF2B5EF4-FFF2-40B4-BE49-F238E27FC236}">
                    <a16:creationId xmlns:a16="http://schemas.microsoft.com/office/drawing/2014/main" id="{3474313D-3372-244F-A8F3-AD9E3ED8F6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203754" y="3365704"/>
                <a:ext cx="0" cy="381000"/>
              </a:xfrm>
              <a:prstGeom prst="line">
                <a:avLst/>
              </a:prstGeom>
              <a:noFill/>
              <a:ln w="57150" cmpd="sng">
                <a:solidFill>
                  <a:srgbClr val="8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0" name="Left-Right Arrow 29">
              <a:extLst>
                <a:ext uri="{FF2B5EF4-FFF2-40B4-BE49-F238E27FC236}">
                  <a16:creationId xmlns:a16="http://schemas.microsoft.com/office/drawing/2014/main" id="{2D48ADA0-688E-B547-8C62-74D9625706F4}"/>
                </a:ext>
              </a:extLst>
            </p:cNvPr>
            <p:cNvSpPr/>
            <p:nvPr/>
          </p:nvSpPr>
          <p:spPr>
            <a:xfrm>
              <a:off x="1880845" y="3400196"/>
              <a:ext cx="1205669" cy="530527"/>
            </a:xfrm>
            <a:prstGeom prst="leftRightArrow">
              <a:avLst>
                <a:gd name="adj1" fmla="val 65151"/>
                <a:gd name="adj2" fmla="val 50000"/>
              </a:avLst>
            </a:prstGeom>
            <a:solidFill>
              <a:srgbClr val="FF9999"/>
            </a:solidFill>
            <a:ln>
              <a:solidFill>
                <a:srgbClr val="000000"/>
              </a:solidFill>
            </a:ln>
          </p:spPr>
          <p:txBody>
            <a:bodyPr vert="horz" wrap="square" lIns="0" tIns="45720" rIns="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1 ns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C9AEFFA-C9BF-AB49-A598-DB67611C440A}"/>
                </a:ext>
              </a:extLst>
            </p:cNvPr>
            <p:cNvSpPr txBox="1"/>
            <p:nvPr/>
          </p:nvSpPr>
          <p:spPr>
            <a:xfrm>
              <a:off x="1961223" y="4469289"/>
              <a:ext cx="825342" cy="3031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latin typeface="Arial" panose="020B0604020202020204" pitchFamily="34" charset="0"/>
                  <a:cs typeface="Arial" panose="020B0604020202020204" pitchFamily="34" charset="0"/>
                </a:rPr>
                <a:t>CLOCK</a:t>
              </a:r>
            </a:p>
          </p:txBody>
        </p:sp>
      </p:grpSp>
      <p:sp>
        <p:nvSpPr>
          <p:cNvPr id="39" name="Rectangular Callout 38">
            <a:extLst>
              <a:ext uri="{FF2B5EF4-FFF2-40B4-BE49-F238E27FC236}">
                <a16:creationId xmlns:a16="http://schemas.microsoft.com/office/drawing/2014/main" id="{D07605E6-B521-0748-8BE1-B6EF58D53825}"/>
              </a:ext>
            </a:extLst>
          </p:cNvPr>
          <p:cNvSpPr/>
          <p:nvPr/>
        </p:nvSpPr>
        <p:spPr>
          <a:xfrm>
            <a:off x="1424227" y="2183117"/>
            <a:ext cx="3681555" cy="1850681"/>
          </a:xfrm>
          <a:prstGeom prst="wedgeRectCallout">
            <a:avLst>
              <a:gd name="adj1" fmla="val 11357"/>
              <a:gd name="adj2" fmla="val 77254"/>
            </a:avLst>
          </a:prstGeom>
          <a:solidFill>
            <a:srgbClr val="FCFEB9"/>
          </a:solidFill>
          <a:ln>
            <a:solidFill>
              <a:srgbClr val="000000"/>
            </a:solidFill>
          </a:ln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For this logic to work successfully, </a:t>
            </a:r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longest delay</a:t>
            </a:r>
            <a:r>
              <a:rPr lang="en-US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through network must be </a:t>
            </a:r>
            <a:r>
              <a:rPr kumimoji="0" lang="en-US" sz="1800" b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shorter </a:t>
            </a:r>
            <a:r>
              <a:rPr kumimoji="0" lang="en-US" sz="1800" b="1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than 1ns</a:t>
            </a:r>
            <a:endParaRPr kumimoji="0" lang="en-US" sz="1800" b="1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9CBAF18-37BA-6A49-A7A5-1CE63DAD3999}"/>
              </a:ext>
            </a:extLst>
          </p:cNvPr>
          <p:cNvSpPr txBox="1"/>
          <p:nvPr/>
        </p:nvSpPr>
        <p:spPr>
          <a:xfrm>
            <a:off x="4890900" y="5723913"/>
            <a:ext cx="5258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(For simplicity, ignore some flip flop timing issues)</a:t>
            </a:r>
          </a:p>
        </p:txBody>
      </p:sp>
    </p:spTree>
    <p:extLst>
      <p:ext uri="{BB962C8B-B14F-4D97-AF65-F5344CB8AC3E}">
        <p14:creationId xmlns:p14="http://schemas.microsoft.com/office/powerpoint/2010/main" val="1286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43955-5F93-374E-841F-AD25C45BB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Timing Analysis (STA)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54591-B6F3-B446-8B7E-5BCA787B5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When we ignore logic, this is called Topological Analysis</a:t>
            </a:r>
          </a:p>
          <a:p>
            <a:pPr lvl="1"/>
            <a:r>
              <a:rPr lang="en-US" dirty="0"/>
              <a:t>We only work with the graph and the delays – </a:t>
            </a:r>
            <a:r>
              <a:rPr lang="en-US" b="1" dirty="0"/>
              <a:t>don’t </a:t>
            </a:r>
            <a:r>
              <a:rPr lang="en-US" dirty="0"/>
              <a:t>consider the logic</a:t>
            </a:r>
          </a:p>
          <a:p>
            <a:pPr lvl="1"/>
            <a:r>
              <a:rPr lang="en-US" dirty="0"/>
              <a:t>We can get wrong answers:  what we found was called a </a:t>
            </a:r>
            <a:r>
              <a:rPr lang="en-US" b="1" dirty="0"/>
              <a:t>False Path</a:t>
            </a:r>
          </a:p>
          <a:p>
            <a:r>
              <a:rPr lang="en-US" b="1" dirty="0"/>
              <a:t>Going forward: we ignore the logic </a:t>
            </a:r>
          </a:p>
          <a:p>
            <a:pPr lvl="1"/>
            <a:r>
              <a:rPr lang="en-US" dirty="0"/>
              <a:t>Assume that all paths are </a:t>
            </a:r>
            <a:r>
              <a:rPr lang="en-US" b="1" dirty="0"/>
              <a:t>statically </a:t>
            </a:r>
            <a:r>
              <a:rPr lang="en-US" b="1" dirty="0" err="1"/>
              <a:t>sensitizable</a:t>
            </a:r>
            <a:endParaRPr lang="en-US" b="1" dirty="0"/>
          </a:p>
          <a:p>
            <a:pPr lvl="2"/>
            <a:r>
              <a:rPr lang="en-US" b="1" dirty="0"/>
              <a:t>Means</a:t>
            </a:r>
            <a:r>
              <a:rPr lang="en-US" dirty="0"/>
              <a:t>: Can find a constant pattern of inputs to </a:t>
            </a:r>
            <a:r>
              <a:rPr lang="en-US" i="1" dirty="0"/>
              <a:t>other</a:t>
            </a:r>
            <a:r>
              <a:rPr lang="en-US" dirty="0"/>
              <a:t> PIs that makes some output sensitive to some input   </a:t>
            </a:r>
          </a:p>
          <a:p>
            <a:r>
              <a:rPr lang="en-US" b="1" dirty="0"/>
              <a:t>This timing analysis is called </a:t>
            </a:r>
            <a:r>
              <a:rPr lang="en-US" b="1" dirty="0">
                <a:solidFill>
                  <a:srgbClr val="FF0000"/>
                </a:solidFill>
              </a:rPr>
              <a:t>Static Timing Analysis (STA)</a:t>
            </a:r>
          </a:p>
          <a:p>
            <a:pPr lvl="1"/>
            <a:r>
              <a:rPr lang="en-US" dirty="0"/>
              <a:t>Consider only the best- and worst-case timing results</a:t>
            </a:r>
          </a:p>
          <a:p>
            <a:pPr lvl="1"/>
            <a:r>
              <a:rPr lang="en-US" dirty="0"/>
              <a:t>Consider no logic (otherwise called dynamic timing analysis)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280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BB15-1343-1D4A-B267-78918B3E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STA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ABB18-9C46-5E47-8099-089F62155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3775075" algn="l"/>
              </a:tabLst>
            </a:pPr>
            <a:r>
              <a:rPr lang="en-US" b="1" dirty="0"/>
              <a:t>Consider only worst-/base-case delays</a:t>
            </a:r>
            <a:endParaRPr lang="en-US" dirty="0"/>
          </a:p>
          <a:p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491870A-7E15-A34A-9990-BE75F0B11299}"/>
              </a:ext>
            </a:extLst>
          </p:cNvPr>
          <p:cNvGrpSpPr/>
          <p:nvPr/>
        </p:nvGrpSpPr>
        <p:grpSpPr>
          <a:xfrm>
            <a:off x="838198" y="2583244"/>
            <a:ext cx="10640932" cy="3563658"/>
            <a:chOff x="838199" y="2908159"/>
            <a:chExt cx="9213315" cy="3085548"/>
          </a:xfrm>
        </p:grpSpPr>
        <p:sp>
          <p:nvSpPr>
            <p:cNvPr id="4" name="Oval 4">
              <a:extLst>
                <a:ext uri="{FF2B5EF4-FFF2-40B4-BE49-F238E27FC236}">
                  <a16:creationId xmlns:a16="http://schemas.microsoft.com/office/drawing/2014/main" id="{972A427D-04A4-2448-9D1F-A087EB2C0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2908159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Oval 5">
              <a:extLst>
                <a:ext uri="{FF2B5EF4-FFF2-40B4-BE49-F238E27FC236}">
                  <a16:creationId xmlns:a16="http://schemas.microsoft.com/office/drawing/2014/main" id="{EA4AD6BF-BFF7-8147-A237-EC93D8FDC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4342148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Oval 6">
              <a:extLst>
                <a:ext uri="{FF2B5EF4-FFF2-40B4-BE49-F238E27FC236}">
                  <a16:creationId xmlns:a16="http://schemas.microsoft.com/office/drawing/2014/main" id="{EB194034-7759-6D49-84F4-5279E3C4B2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5052" y="3645922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0985DD89-55AD-FE44-A2EE-00784306C9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4906" y="3012989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84965201-403E-9C42-9FD8-B06F689C1C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6664" y="4427198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D3480694-5A12-F04E-8ACE-E6EFB34E9C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409" y="3730972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B22EBF42-BDC7-9342-B14C-1AD62329C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6088" y="5335062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B8682BC6-530A-1940-8DF3-82BFC3A08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3211" y="2948166"/>
              <a:ext cx="82049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0" tIns="44450" rIns="91440" bIns="44450">
              <a:prstTxWarp prst="textNoShape">
                <a:avLst/>
              </a:prstTxWarp>
              <a:spAutoFit/>
            </a:bodyPr>
            <a:lstStyle/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BD66F268-A4FB-1644-9AA0-9129CF6D4E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2167" y="444500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94AE94EC-8572-6844-AE21-85BCFDD96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225" y="390560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4" name="Rectangle 14">
              <a:extLst>
                <a:ext uri="{FF2B5EF4-FFF2-40B4-BE49-F238E27FC236}">
                  <a16:creationId xmlns:a16="http://schemas.microsoft.com/office/drawing/2014/main" id="{B79CE843-3438-9145-8200-26CF4EFF00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0840" y="311584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5" name="Rectangle 15">
              <a:extLst>
                <a:ext uri="{FF2B5EF4-FFF2-40B4-BE49-F238E27FC236}">
                  <a16:creationId xmlns:a16="http://schemas.microsoft.com/office/drawing/2014/main" id="{D3F4601B-9B65-1D49-B1C8-CAFE0AA1F0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2562" y="4575519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28F68EE5-EB47-0446-BDC0-E9C62093E6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6895" y="399631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7" name="Rectangle 17">
              <a:extLst>
                <a:ext uri="{FF2B5EF4-FFF2-40B4-BE49-F238E27FC236}">
                  <a16:creationId xmlns:a16="http://schemas.microsoft.com/office/drawing/2014/main" id="{F349A990-5200-6A4B-B20E-3099568EFF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396" y="5491291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EB2E976E-0D18-2144-9020-0480EE71B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993" y="3216714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C44A6A52-5B1F-CC41-859B-8D3C27861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4692239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642F9E0D-FEF8-E64A-9FB7-1E8607B22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3238471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92D64916-0EB0-2942-832B-6878C6FF5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4207650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1B2364AA-F59A-6149-9099-CDCD9B9D5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886" y="3280007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EC9CF768-FB1E-F449-B120-8A00F9379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1129" y="4755532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F6B5871F-E613-694A-B213-5D6DB0DCB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3301765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DB304CBD-19AE-6249-B73A-DB2EAC934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4270943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38526CEA-6493-9440-AEE3-7673E1B75B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6660" y="3280007"/>
              <a:ext cx="656668" cy="1457724"/>
            </a:xfrm>
            <a:custGeom>
              <a:avLst/>
              <a:gdLst/>
              <a:ahLst/>
              <a:cxnLst>
                <a:cxn ang="0">
                  <a:pos x="0" y="363"/>
                </a:cxn>
                <a:cxn ang="0">
                  <a:pos x="331" y="363"/>
                </a:cxn>
                <a:cxn ang="0">
                  <a:pos x="331" y="0"/>
                </a:cxn>
                <a:cxn ang="0">
                  <a:pos x="320" y="736"/>
                </a:cxn>
              </a:cxnLst>
              <a:rect l="0" t="0" r="r" b="b"/>
              <a:pathLst>
                <a:path w="332" h="737">
                  <a:moveTo>
                    <a:pt x="0" y="363"/>
                  </a:moveTo>
                  <a:lnTo>
                    <a:pt x="331" y="363"/>
                  </a:lnTo>
                  <a:lnTo>
                    <a:pt x="331" y="0"/>
                  </a:lnTo>
                  <a:lnTo>
                    <a:pt x="320" y="73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12D15E0B-71E1-2F4C-A27D-926082086B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5663396"/>
              <a:ext cx="3926161" cy="1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84" y="0"/>
                </a:cxn>
              </a:cxnLst>
              <a:rect l="0" t="0" r="r" b="b"/>
              <a:pathLst>
                <a:path w="1985" h="1">
                  <a:moveTo>
                    <a:pt x="0" y="0"/>
                  </a:moveTo>
                  <a:lnTo>
                    <a:pt x="1984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9F8590A8-9555-BB44-B9FB-7BF1DB516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2259" y="4059306"/>
              <a:ext cx="573595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9" y="0"/>
                </a:cxn>
              </a:cxnLst>
              <a:rect l="0" t="0" r="r" b="b"/>
              <a:pathLst>
                <a:path w="290" h="1">
                  <a:moveTo>
                    <a:pt x="0" y="0"/>
                  </a:moveTo>
                  <a:lnTo>
                    <a:pt x="289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Rectangle 31">
              <a:extLst>
                <a:ext uri="{FF2B5EF4-FFF2-40B4-BE49-F238E27FC236}">
                  <a16:creationId xmlns:a16="http://schemas.microsoft.com/office/drawing/2014/main" id="{922AE2AB-1AF5-A247-B1E0-0D8E98572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199" y="2967496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0" name="Rectangle 32">
              <a:extLst>
                <a:ext uri="{FF2B5EF4-FFF2-40B4-BE49-F238E27FC236}">
                  <a16:creationId xmlns:a16="http://schemas.microsoft.com/office/drawing/2014/main" id="{11AF88F2-8E64-2B44-8EEA-6A2ECC20AA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4443021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1" name="Rectangle 33">
              <a:extLst>
                <a:ext uri="{FF2B5EF4-FFF2-40B4-BE49-F238E27FC236}">
                  <a16:creationId xmlns:a16="http://schemas.microsoft.com/office/drawing/2014/main" id="{BC31B1DA-9233-2944-A5F6-6FBCEAA5B2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5414178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2" name="Rectangle 34">
              <a:extLst>
                <a:ext uri="{FF2B5EF4-FFF2-40B4-BE49-F238E27FC236}">
                  <a16:creationId xmlns:a16="http://schemas.microsoft.com/office/drawing/2014/main" id="{AD34FE5C-AAEF-FC45-A9E1-0F362FAA21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72673" y="3831846"/>
              <a:ext cx="478841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PO</a:t>
              </a: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6244F07E-1090-4D4B-A408-8F3F5378FB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7261" y="4397530"/>
              <a:ext cx="530081" cy="1267843"/>
            </a:xfrm>
            <a:custGeom>
              <a:avLst/>
              <a:gdLst/>
              <a:ahLst/>
              <a:cxnLst>
                <a:cxn ang="0">
                  <a:pos x="0" y="640"/>
                </a:cxn>
                <a:cxn ang="0">
                  <a:pos x="267" y="640"/>
                </a:cxn>
                <a:cxn ang="0">
                  <a:pos x="267" y="0"/>
                </a:cxn>
              </a:cxnLst>
              <a:rect l="0" t="0" r="r" b="b"/>
              <a:pathLst>
                <a:path w="268" h="641">
                  <a:moveTo>
                    <a:pt x="0" y="640"/>
                  </a:moveTo>
                  <a:lnTo>
                    <a:pt x="267" y="640"/>
                  </a:lnTo>
                  <a:lnTo>
                    <a:pt x="267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3E37A751-9A7C-0B43-B4FC-CEC0C1309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5939" y="4460823"/>
              <a:ext cx="2618760" cy="1204550"/>
            </a:xfrm>
            <a:custGeom>
              <a:avLst/>
              <a:gdLst/>
              <a:ahLst/>
              <a:cxnLst>
                <a:cxn ang="0">
                  <a:pos x="0" y="608"/>
                </a:cxn>
                <a:cxn ang="0">
                  <a:pos x="1323" y="608"/>
                </a:cxn>
                <a:cxn ang="0">
                  <a:pos x="1323" y="0"/>
                </a:cxn>
              </a:cxnLst>
              <a:rect l="0" t="0" r="r" b="b"/>
              <a:pathLst>
                <a:path w="1324" h="609">
                  <a:moveTo>
                    <a:pt x="0" y="608"/>
                  </a:moveTo>
                  <a:lnTo>
                    <a:pt x="1323" y="608"/>
                  </a:lnTo>
                  <a:lnTo>
                    <a:pt x="1323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0" name="Rounded Rectangular Callout 39">
            <a:extLst>
              <a:ext uri="{FF2B5EF4-FFF2-40B4-BE49-F238E27FC236}">
                <a16:creationId xmlns:a16="http://schemas.microsoft.com/office/drawing/2014/main" id="{5CC3FCED-D338-634E-8697-7DCA6020FC4F}"/>
              </a:ext>
            </a:extLst>
          </p:cNvPr>
          <p:cNvSpPr/>
          <p:nvPr/>
        </p:nvSpPr>
        <p:spPr>
          <a:xfrm>
            <a:off x="8492513" y="1999035"/>
            <a:ext cx="2861287" cy="649356"/>
          </a:xfrm>
          <a:prstGeom prst="wedgeRoundRectCallout">
            <a:avLst>
              <a:gd name="adj1" fmla="val -58044"/>
              <a:gd name="adj2" fmla="val 53371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∆ =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Gate delay</a:t>
            </a:r>
          </a:p>
        </p:txBody>
      </p:sp>
    </p:spTree>
    <p:extLst>
      <p:ext uri="{BB962C8B-B14F-4D97-AF65-F5344CB8AC3E}">
        <p14:creationId xmlns:p14="http://schemas.microsoft.com/office/powerpoint/2010/main" val="216901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BB15-1343-1D4A-B267-78918B3E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STA = Shortest 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ABB18-9C46-5E47-8099-089F62155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3775075" algn="l"/>
              </a:tabLst>
            </a:pPr>
            <a:r>
              <a:rPr lang="en-US" b="1" dirty="0"/>
              <a:t>PI</a:t>
            </a:r>
            <a:r>
              <a:rPr lang="en-US" dirty="0"/>
              <a:t> = Primary Input, </a:t>
            </a:r>
            <a:r>
              <a:rPr lang="en-US" b="1" dirty="0"/>
              <a:t>PO</a:t>
            </a:r>
            <a:r>
              <a:rPr lang="en-US" dirty="0"/>
              <a:t> = Primary Output</a:t>
            </a:r>
          </a:p>
          <a:p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491870A-7E15-A34A-9990-BE75F0B11299}"/>
              </a:ext>
            </a:extLst>
          </p:cNvPr>
          <p:cNvGrpSpPr/>
          <p:nvPr/>
        </p:nvGrpSpPr>
        <p:grpSpPr>
          <a:xfrm>
            <a:off x="838198" y="2583244"/>
            <a:ext cx="10640932" cy="3563658"/>
            <a:chOff x="838199" y="2908159"/>
            <a:chExt cx="9213315" cy="3085548"/>
          </a:xfrm>
        </p:grpSpPr>
        <p:sp>
          <p:nvSpPr>
            <p:cNvPr id="4" name="Oval 4">
              <a:extLst>
                <a:ext uri="{FF2B5EF4-FFF2-40B4-BE49-F238E27FC236}">
                  <a16:creationId xmlns:a16="http://schemas.microsoft.com/office/drawing/2014/main" id="{972A427D-04A4-2448-9D1F-A087EB2C0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2908159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Oval 5">
              <a:extLst>
                <a:ext uri="{FF2B5EF4-FFF2-40B4-BE49-F238E27FC236}">
                  <a16:creationId xmlns:a16="http://schemas.microsoft.com/office/drawing/2014/main" id="{EA4AD6BF-BFF7-8147-A237-EC93D8FDC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013" y="4342148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Oval 6">
              <a:extLst>
                <a:ext uri="{FF2B5EF4-FFF2-40B4-BE49-F238E27FC236}">
                  <a16:creationId xmlns:a16="http://schemas.microsoft.com/office/drawing/2014/main" id="{EB194034-7759-6D49-84F4-5279E3C4B2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5052" y="3645922"/>
              <a:ext cx="702159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0985DD89-55AD-FE44-A2EE-00784306C9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4906" y="3012989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84965201-403E-9C42-9FD8-B06F689C1C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6664" y="4427198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D3480694-5A12-F04E-8ACE-E6EFB34E9C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409" y="3730972"/>
              <a:ext cx="702159" cy="658647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B22EBF42-BDC7-9342-B14C-1AD62329C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6088" y="5335062"/>
              <a:ext cx="702161" cy="658645"/>
            </a:xfrm>
            <a:prstGeom prst="ellipse">
              <a:avLst/>
            </a:prstGeom>
            <a:solidFill>
              <a:srgbClr val="CECECE"/>
            </a:solidFill>
            <a:ln w="12700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lIns="0" rIns="9144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B8682BC6-530A-1940-8DF3-82BFC3A08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3211" y="2948166"/>
              <a:ext cx="82049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 lIns="0" tIns="44450" rIns="91440" bIns="44450">
              <a:prstTxWarp prst="textNoShape">
                <a:avLst/>
              </a:prstTxWarp>
              <a:spAutoFit/>
            </a:bodyPr>
            <a:lstStyle/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BD66F268-A4FB-1644-9AA0-9129CF6D4E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2167" y="444500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94AE94EC-8572-6844-AE21-85BCFDD96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225" y="390560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4" name="Rectangle 14">
              <a:extLst>
                <a:ext uri="{FF2B5EF4-FFF2-40B4-BE49-F238E27FC236}">
                  <a16:creationId xmlns:a16="http://schemas.microsoft.com/office/drawing/2014/main" id="{B79CE843-3438-9145-8200-26CF4EFF00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0840" y="3115840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=8</a:t>
              </a:r>
            </a:p>
          </p:txBody>
        </p:sp>
        <p:sp>
          <p:nvSpPr>
            <p:cNvPr id="15" name="Rectangle 15">
              <a:extLst>
                <a:ext uri="{FF2B5EF4-FFF2-40B4-BE49-F238E27FC236}">
                  <a16:creationId xmlns:a16="http://schemas.microsoft.com/office/drawing/2014/main" id="{D3F4601B-9B65-1D49-B1C8-CAFE0AA1F0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2562" y="4575519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28F68EE5-EB47-0446-BDC0-E9C62093E6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6895" y="3996316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=2</a:t>
              </a:r>
            </a:p>
          </p:txBody>
        </p:sp>
        <p:sp>
          <p:nvSpPr>
            <p:cNvPr id="17" name="Rectangle 17">
              <a:extLst>
                <a:ext uri="{FF2B5EF4-FFF2-40B4-BE49-F238E27FC236}">
                  <a16:creationId xmlns:a16="http://schemas.microsoft.com/office/drawing/2014/main" id="{F349A990-5200-6A4B-B20E-3099568EFF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7396" y="5491291"/>
              <a:ext cx="546849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pPr lvl="0"/>
              <a:r>
                <a:rPr lang="en-US" sz="2000" b="1" kern="0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∆</a:t>
              </a:r>
              <a:r>
                <a:rPr lang="en-US" sz="2000" b="1" dirty="0">
                  <a:solidFill>
                    <a:srgbClr val="0B4B8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=1</a:t>
              </a: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EB2E976E-0D18-2144-9020-0480EE71B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993" y="3216714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C44A6A52-5B1F-CC41-859B-8D3C27861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4692239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642F9E0D-FEF8-E64A-9FB7-1E8607B22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3238471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92D64916-0EB0-2942-832B-6878C6FF5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7842" y="4207650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1B2364AA-F59A-6149-9099-CDCD9B9D5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886" y="3280007"/>
              <a:ext cx="1204550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EC9CF768-FB1E-F449-B120-8A00F9379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1129" y="4755532"/>
              <a:ext cx="1204551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08" y="0"/>
                </a:cxn>
              </a:cxnLst>
              <a:rect l="0" t="0" r="r" b="b"/>
              <a:pathLst>
                <a:path w="609" h="1">
                  <a:moveTo>
                    <a:pt x="0" y="0"/>
                  </a:moveTo>
                  <a:lnTo>
                    <a:pt x="608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F6B5871F-E613-694A-B213-5D6DB0DCB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3301765"/>
              <a:ext cx="803034" cy="50832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0" y="0"/>
                </a:cxn>
                <a:cxn ang="0">
                  <a:pos x="170" y="256"/>
                </a:cxn>
                <a:cxn ang="0">
                  <a:pos x="405" y="256"/>
                </a:cxn>
              </a:cxnLst>
              <a:rect l="0" t="0" r="r" b="b"/>
              <a:pathLst>
                <a:path w="406" h="257">
                  <a:moveTo>
                    <a:pt x="0" y="0"/>
                  </a:moveTo>
                  <a:lnTo>
                    <a:pt x="170" y="0"/>
                  </a:lnTo>
                  <a:lnTo>
                    <a:pt x="170" y="256"/>
                  </a:lnTo>
                  <a:lnTo>
                    <a:pt x="405" y="25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DB304CBD-19AE-6249-B73A-DB2EAC934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735" y="4270943"/>
              <a:ext cx="803034" cy="508324"/>
            </a:xfrm>
            <a:custGeom>
              <a:avLst/>
              <a:gdLst/>
              <a:ahLst/>
              <a:cxnLst>
                <a:cxn ang="0">
                  <a:pos x="0" y="256"/>
                </a:cxn>
                <a:cxn ang="0">
                  <a:pos x="170" y="256"/>
                </a:cxn>
                <a:cxn ang="0">
                  <a:pos x="170" y="0"/>
                </a:cxn>
                <a:cxn ang="0">
                  <a:pos x="405" y="0"/>
                </a:cxn>
              </a:cxnLst>
              <a:rect l="0" t="0" r="r" b="b"/>
              <a:pathLst>
                <a:path w="406" h="257">
                  <a:moveTo>
                    <a:pt x="0" y="256"/>
                  </a:moveTo>
                  <a:lnTo>
                    <a:pt x="170" y="256"/>
                  </a:lnTo>
                  <a:lnTo>
                    <a:pt x="170" y="0"/>
                  </a:lnTo>
                  <a:lnTo>
                    <a:pt x="405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38526CEA-6493-9440-AEE3-7673E1B75B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6660" y="3280007"/>
              <a:ext cx="656668" cy="1457724"/>
            </a:xfrm>
            <a:custGeom>
              <a:avLst/>
              <a:gdLst/>
              <a:ahLst/>
              <a:cxnLst>
                <a:cxn ang="0">
                  <a:pos x="0" y="363"/>
                </a:cxn>
                <a:cxn ang="0">
                  <a:pos x="331" y="363"/>
                </a:cxn>
                <a:cxn ang="0">
                  <a:pos x="331" y="0"/>
                </a:cxn>
                <a:cxn ang="0">
                  <a:pos x="320" y="736"/>
                </a:cxn>
              </a:cxnLst>
              <a:rect l="0" t="0" r="r" b="b"/>
              <a:pathLst>
                <a:path w="332" h="737">
                  <a:moveTo>
                    <a:pt x="0" y="363"/>
                  </a:moveTo>
                  <a:lnTo>
                    <a:pt x="331" y="363"/>
                  </a:lnTo>
                  <a:lnTo>
                    <a:pt x="331" y="0"/>
                  </a:lnTo>
                  <a:lnTo>
                    <a:pt x="320" y="736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12D15E0B-71E1-2F4C-A27D-926082086B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36" y="5663396"/>
              <a:ext cx="3926161" cy="1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84" y="0"/>
                </a:cxn>
              </a:cxnLst>
              <a:rect l="0" t="0" r="r" b="b"/>
              <a:pathLst>
                <a:path w="1985" h="1">
                  <a:moveTo>
                    <a:pt x="0" y="0"/>
                  </a:moveTo>
                  <a:lnTo>
                    <a:pt x="1984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9F8590A8-9555-BB44-B9FB-7BF1DB516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2259" y="4059306"/>
              <a:ext cx="573595" cy="197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9" y="0"/>
                </a:cxn>
              </a:cxnLst>
              <a:rect l="0" t="0" r="r" b="b"/>
              <a:pathLst>
                <a:path w="290" h="1">
                  <a:moveTo>
                    <a:pt x="0" y="0"/>
                  </a:moveTo>
                  <a:lnTo>
                    <a:pt x="289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Rectangle 31">
              <a:extLst>
                <a:ext uri="{FF2B5EF4-FFF2-40B4-BE49-F238E27FC236}">
                  <a16:creationId xmlns:a16="http://schemas.microsoft.com/office/drawing/2014/main" id="{922AE2AB-1AF5-A247-B1E0-0D8E98572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199" y="2967496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0" name="Rectangle 32">
              <a:extLst>
                <a:ext uri="{FF2B5EF4-FFF2-40B4-BE49-F238E27FC236}">
                  <a16:creationId xmlns:a16="http://schemas.microsoft.com/office/drawing/2014/main" id="{11AF88F2-8E64-2B44-8EEA-6A2ECC20AA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4443021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1" name="Rectangle 33">
              <a:extLst>
                <a:ext uri="{FF2B5EF4-FFF2-40B4-BE49-F238E27FC236}">
                  <a16:creationId xmlns:a16="http://schemas.microsoft.com/office/drawing/2014/main" id="{BC31B1DA-9233-2944-A5F6-6FBCEAA5B2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492" y="5414178"/>
              <a:ext cx="367805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PI</a:t>
              </a:r>
            </a:p>
          </p:txBody>
        </p:sp>
        <p:sp>
          <p:nvSpPr>
            <p:cNvPr id="32" name="Rectangle 34">
              <a:extLst>
                <a:ext uri="{FF2B5EF4-FFF2-40B4-BE49-F238E27FC236}">
                  <a16:creationId xmlns:a16="http://schemas.microsoft.com/office/drawing/2014/main" id="{AD34FE5C-AAEF-FC45-A9E1-0F362FAA21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72673" y="3831846"/>
              <a:ext cx="478841" cy="3442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90488" tIns="44450" rIns="90488" bIns="44450">
              <a:prstTxWarp prst="textNoShape">
                <a:avLst/>
              </a:prstTxWarp>
              <a:spAutoFit/>
            </a:bodyPr>
            <a:lstStyle/>
            <a:p>
              <a:r>
                <a:rPr lang="en-US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PO</a:t>
              </a: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6244F07E-1090-4D4B-A408-8F3F5378FB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7261" y="4397530"/>
              <a:ext cx="530081" cy="1267843"/>
            </a:xfrm>
            <a:custGeom>
              <a:avLst/>
              <a:gdLst/>
              <a:ahLst/>
              <a:cxnLst>
                <a:cxn ang="0">
                  <a:pos x="0" y="640"/>
                </a:cxn>
                <a:cxn ang="0">
                  <a:pos x="267" y="640"/>
                </a:cxn>
                <a:cxn ang="0">
                  <a:pos x="267" y="0"/>
                </a:cxn>
              </a:cxnLst>
              <a:rect l="0" t="0" r="r" b="b"/>
              <a:pathLst>
                <a:path w="268" h="641">
                  <a:moveTo>
                    <a:pt x="0" y="640"/>
                  </a:moveTo>
                  <a:lnTo>
                    <a:pt x="267" y="640"/>
                  </a:lnTo>
                  <a:lnTo>
                    <a:pt x="267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3E37A751-9A7C-0B43-B4FC-CEC0C1309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5939" y="4460823"/>
              <a:ext cx="2618760" cy="1204550"/>
            </a:xfrm>
            <a:custGeom>
              <a:avLst/>
              <a:gdLst/>
              <a:ahLst/>
              <a:cxnLst>
                <a:cxn ang="0">
                  <a:pos x="0" y="608"/>
                </a:cxn>
                <a:cxn ang="0">
                  <a:pos x="1323" y="608"/>
                </a:cxn>
                <a:cxn ang="0">
                  <a:pos x="1323" y="0"/>
                </a:cxn>
              </a:cxnLst>
              <a:rect l="0" t="0" r="r" b="b"/>
              <a:pathLst>
                <a:path w="1324" h="609">
                  <a:moveTo>
                    <a:pt x="0" y="608"/>
                  </a:moveTo>
                  <a:lnTo>
                    <a:pt x="1323" y="608"/>
                  </a:lnTo>
                  <a:lnTo>
                    <a:pt x="1323" y="0"/>
                  </a:lnTo>
                </a:path>
              </a:pathLst>
            </a:custGeom>
            <a:noFill/>
            <a:ln w="12700" cap="rnd" cmpd="sng">
              <a:solidFill>
                <a:srgbClr val="80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11F2FBA-E3D8-C345-9BB9-F22D89147FD0}"/>
              </a:ext>
            </a:extLst>
          </p:cNvPr>
          <p:cNvGrpSpPr/>
          <p:nvPr/>
        </p:nvGrpSpPr>
        <p:grpSpPr>
          <a:xfrm>
            <a:off x="891164" y="1762888"/>
            <a:ext cx="10436959" cy="2059017"/>
            <a:chOff x="606004" y="1025693"/>
            <a:chExt cx="8376837" cy="1652593"/>
          </a:xfrm>
        </p:grpSpPr>
        <p:sp>
          <p:nvSpPr>
            <p:cNvPr id="36" name="Rectangular Callout 35">
              <a:extLst>
                <a:ext uri="{FF2B5EF4-FFF2-40B4-BE49-F238E27FC236}">
                  <a16:creationId xmlns:a16="http://schemas.microsoft.com/office/drawing/2014/main" id="{0677DA8A-3083-F64A-9FBA-0D6FE049389F}"/>
                </a:ext>
              </a:extLst>
            </p:cNvPr>
            <p:cNvSpPr/>
            <p:nvPr/>
          </p:nvSpPr>
          <p:spPr>
            <a:xfrm>
              <a:off x="6700107" y="1025693"/>
              <a:ext cx="2282734" cy="731387"/>
            </a:xfrm>
            <a:prstGeom prst="wedgeRectCallout">
              <a:avLst>
                <a:gd name="adj1" fmla="val -20520"/>
                <a:gd name="adj2" fmla="val 48602"/>
              </a:avLst>
            </a:prstGeom>
            <a:solidFill>
              <a:srgbClr val="0432FF"/>
            </a:solidFill>
            <a:ln>
              <a:solidFill>
                <a:srgbClr val="0432FF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Longest</a:t>
              </a:r>
              <a:r>
                <a:rPr kumimoji="0" lang="en-US" sz="2400" u="none" strike="noStrike" cap="none" normalizeH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delay is 8+2+8+2=20</a:t>
              </a:r>
              <a:endParaRPr kumimoji="0" lang="en-US" sz="240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Freeform 76">
              <a:extLst>
                <a:ext uri="{FF2B5EF4-FFF2-40B4-BE49-F238E27FC236}">
                  <a16:creationId xmlns:a16="http://schemas.microsoft.com/office/drawing/2014/main" id="{FC121D19-CEC9-5F4A-8D95-352088D7F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04" y="1969383"/>
              <a:ext cx="7295151" cy="708903"/>
            </a:xfrm>
            <a:custGeom>
              <a:avLst/>
              <a:gdLst/>
              <a:ahLst/>
              <a:cxnLst>
                <a:cxn ang="0">
                  <a:pos x="96" y="37"/>
                </a:cxn>
                <a:cxn ang="0">
                  <a:pos x="144" y="37"/>
                </a:cxn>
                <a:cxn ang="0">
                  <a:pos x="960" y="37"/>
                </a:cxn>
                <a:cxn ang="0">
                  <a:pos x="1104" y="261"/>
                </a:cxn>
                <a:cxn ang="0">
                  <a:pos x="1274" y="310"/>
                </a:cxn>
                <a:cxn ang="0">
                  <a:pos x="1590" y="318"/>
                </a:cxn>
                <a:cxn ang="0">
                  <a:pos x="1728" y="245"/>
                </a:cxn>
                <a:cxn ang="0">
                  <a:pos x="1955" y="42"/>
                </a:cxn>
                <a:cxn ang="0">
                  <a:pos x="2496" y="37"/>
                </a:cxn>
                <a:cxn ang="0">
                  <a:pos x="2790" y="245"/>
                </a:cxn>
                <a:cxn ang="0">
                  <a:pos x="3024" y="325"/>
                </a:cxn>
                <a:cxn ang="0">
                  <a:pos x="3504" y="373"/>
                </a:cxn>
              </a:cxnLst>
              <a:rect l="0" t="0" r="r" b="b"/>
              <a:pathLst>
                <a:path w="3504" h="373">
                  <a:moveTo>
                    <a:pt x="96" y="37"/>
                  </a:moveTo>
                  <a:cubicBezTo>
                    <a:pt x="48" y="37"/>
                    <a:pt x="0" y="37"/>
                    <a:pt x="144" y="37"/>
                  </a:cubicBezTo>
                  <a:cubicBezTo>
                    <a:pt x="288" y="37"/>
                    <a:pt x="800" y="0"/>
                    <a:pt x="960" y="37"/>
                  </a:cubicBezTo>
                  <a:cubicBezTo>
                    <a:pt x="1120" y="74"/>
                    <a:pt x="1052" y="215"/>
                    <a:pt x="1104" y="261"/>
                  </a:cubicBezTo>
                  <a:cubicBezTo>
                    <a:pt x="1156" y="307"/>
                    <a:pt x="1193" y="301"/>
                    <a:pt x="1274" y="310"/>
                  </a:cubicBezTo>
                  <a:cubicBezTo>
                    <a:pt x="1355" y="319"/>
                    <a:pt x="1514" y="329"/>
                    <a:pt x="1590" y="318"/>
                  </a:cubicBezTo>
                  <a:cubicBezTo>
                    <a:pt x="1666" y="307"/>
                    <a:pt x="1667" y="291"/>
                    <a:pt x="1728" y="245"/>
                  </a:cubicBezTo>
                  <a:cubicBezTo>
                    <a:pt x="1789" y="199"/>
                    <a:pt x="1827" y="77"/>
                    <a:pt x="1955" y="42"/>
                  </a:cubicBezTo>
                  <a:cubicBezTo>
                    <a:pt x="2083" y="7"/>
                    <a:pt x="2357" y="3"/>
                    <a:pt x="2496" y="37"/>
                  </a:cubicBezTo>
                  <a:cubicBezTo>
                    <a:pt x="2635" y="71"/>
                    <a:pt x="2702" y="197"/>
                    <a:pt x="2790" y="245"/>
                  </a:cubicBezTo>
                  <a:cubicBezTo>
                    <a:pt x="2878" y="293"/>
                    <a:pt x="2905" y="304"/>
                    <a:pt x="3024" y="325"/>
                  </a:cubicBezTo>
                  <a:cubicBezTo>
                    <a:pt x="3143" y="346"/>
                    <a:pt x="3320" y="365"/>
                    <a:pt x="3504" y="373"/>
                  </a:cubicBezTo>
                </a:path>
              </a:pathLst>
            </a:custGeom>
            <a:noFill/>
            <a:ln w="76200" cap="flat" cmpd="sng">
              <a:solidFill>
                <a:srgbClr val="0432FF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0035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C65FA-BC13-BE43-9FF0-4239B5FC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STA Terminology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355AA-54C7-CA48-B90D-D0DF6509D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Delays are on edges;  let clock cycle be </a:t>
            </a:r>
            <a:r>
              <a:rPr lang="en-US" b="1" dirty="0">
                <a:solidFill>
                  <a:srgbClr val="800000"/>
                </a:solidFill>
              </a:rPr>
              <a:t>12</a:t>
            </a:r>
          </a:p>
          <a:p>
            <a:pPr lvl="1"/>
            <a:r>
              <a:rPr lang="en-US" dirty="0"/>
              <a:t>Compute the min/max delays “by eye” for now</a:t>
            </a:r>
          </a:p>
          <a:p>
            <a:pPr lvl="1"/>
            <a:r>
              <a:rPr lang="en-US" b="1" dirty="0">
                <a:solidFill>
                  <a:srgbClr val="0B4B8E"/>
                </a:solidFill>
              </a:rPr>
              <a:t>AT</a:t>
            </a:r>
            <a:r>
              <a:rPr lang="en-US" dirty="0"/>
              <a:t>=longest path from SRC </a:t>
            </a:r>
            <a:r>
              <a:rPr lang="en-US" b="1" dirty="0">
                <a:solidFill>
                  <a:srgbClr val="0B4B8E"/>
                </a:solidFill>
              </a:rPr>
              <a:t>TO </a:t>
            </a:r>
            <a:r>
              <a:rPr lang="en-US" dirty="0"/>
              <a:t>node; </a:t>
            </a:r>
          </a:p>
          <a:p>
            <a:pPr lvl="1"/>
            <a:r>
              <a:rPr lang="en-US" b="1" dirty="0">
                <a:solidFill>
                  <a:srgbClr val="0B4B8E"/>
                </a:solidFill>
              </a:rPr>
              <a:t>RAT</a:t>
            </a:r>
            <a:r>
              <a:rPr lang="en-US" dirty="0"/>
              <a:t>=(cycle time 12) – (longest path </a:t>
            </a:r>
            <a:r>
              <a:rPr lang="en-US" b="1" dirty="0">
                <a:solidFill>
                  <a:srgbClr val="0B4B8E"/>
                </a:solidFill>
              </a:rPr>
              <a:t>FROM </a:t>
            </a:r>
            <a:r>
              <a:rPr lang="en-US" dirty="0"/>
              <a:t>node to SNK)</a:t>
            </a:r>
          </a:p>
          <a:p>
            <a:pPr lvl="1"/>
            <a:r>
              <a:rPr lang="en-US" b="1" dirty="0">
                <a:solidFill>
                  <a:srgbClr val="0B4B8E"/>
                </a:solidFill>
              </a:rPr>
              <a:t>Slack</a:t>
            </a:r>
            <a:r>
              <a:rPr lang="en-US" dirty="0">
                <a:solidFill>
                  <a:srgbClr val="0B4B8E"/>
                </a:solidFill>
              </a:rPr>
              <a:t> </a:t>
            </a:r>
            <a:r>
              <a:rPr lang="en-US" dirty="0"/>
              <a:t>= RAT - AT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4B1F5B-71A9-5541-A0C4-6F464290AFE5}"/>
              </a:ext>
            </a:extLst>
          </p:cNvPr>
          <p:cNvGrpSpPr/>
          <p:nvPr/>
        </p:nvGrpSpPr>
        <p:grpSpPr>
          <a:xfrm>
            <a:off x="9848523" y="1481950"/>
            <a:ext cx="1430479" cy="1285390"/>
            <a:chOff x="979792" y="2670379"/>
            <a:chExt cx="1225550" cy="1557337"/>
          </a:xfrm>
        </p:grpSpPr>
        <p:sp>
          <p:nvSpPr>
            <p:cNvPr id="5" name="Line 82">
              <a:extLst>
                <a:ext uri="{FF2B5EF4-FFF2-40B4-BE49-F238E27FC236}">
                  <a16:creationId xmlns:a16="http://schemas.microsoft.com/office/drawing/2014/main" id="{CF63C7C9-C299-1F49-9CD7-8C97B1276E8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79792" y="2679904"/>
              <a:ext cx="0" cy="1547812"/>
            </a:xfrm>
            <a:prstGeom prst="line">
              <a:avLst/>
            </a:prstGeom>
            <a:noFill/>
            <a:ln w="38100" cap="rnd" cmpd="sng">
              <a:solidFill>
                <a:srgbClr val="3333CC"/>
              </a:solidFill>
              <a:prstDash val="sysDot"/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6" name="Line 83">
              <a:extLst>
                <a:ext uri="{FF2B5EF4-FFF2-40B4-BE49-F238E27FC236}">
                  <a16:creationId xmlns:a16="http://schemas.microsoft.com/office/drawing/2014/main" id="{BFC192E6-1C69-ED47-A93E-0F27E3B785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5342" y="2670379"/>
              <a:ext cx="0" cy="1538287"/>
            </a:xfrm>
            <a:prstGeom prst="line">
              <a:avLst/>
            </a:prstGeom>
            <a:noFill/>
            <a:ln w="38100" cap="rnd" cmpd="sng">
              <a:solidFill>
                <a:srgbClr val="3333CC"/>
              </a:solidFill>
              <a:prstDash val="sysDot"/>
              <a:round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7A78ACF-CC49-9B45-9535-36A2F3B6E504}"/>
              </a:ext>
            </a:extLst>
          </p:cNvPr>
          <p:cNvGrpSpPr/>
          <p:nvPr/>
        </p:nvGrpSpPr>
        <p:grpSpPr>
          <a:xfrm>
            <a:off x="9854081" y="1920192"/>
            <a:ext cx="1432450" cy="453085"/>
            <a:chOff x="984554" y="3365704"/>
            <a:chExt cx="1227238" cy="388176"/>
          </a:xfrm>
        </p:grpSpPr>
        <p:sp>
          <p:nvSpPr>
            <p:cNvPr id="8" name="Line 42">
              <a:extLst>
                <a:ext uri="{FF2B5EF4-FFF2-40B4-BE49-F238E27FC236}">
                  <a16:creationId xmlns:a16="http://schemas.microsoft.com/office/drawing/2014/main" id="{421EB23D-6474-FE4C-BDFC-E782A80843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7371" y="3746703"/>
              <a:ext cx="644421" cy="7177"/>
            </a:xfrm>
            <a:prstGeom prst="line">
              <a:avLst/>
            </a:prstGeom>
            <a:noFill/>
            <a:ln w="57150" cmpd="sng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9" name="Line 43">
              <a:extLst>
                <a:ext uri="{FF2B5EF4-FFF2-40B4-BE49-F238E27FC236}">
                  <a16:creationId xmlns:a16="http://schemas.microsoft.com/office/drawing/2014/main" id="{DA01D811-872E-624B-AF46-ED6A21D6C7B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4554" y="3365704"/>
              <a:ext cx="0" cy="381000"/>
            </a:xfrm>
            <a:prstGeom prst="line">
              <a:avLst/>
            </a:prstGeom>
            <a:noFill/>
            <a:ln w="57150" cmpd="sng">
              <a:solidFill>
                <a:srgbClr val="8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10" name="Line 44">
              <a:extLst>
                <a:ext uri="{FF2B5EF4-FFF2-40B4-BE49-F238E27FC236}">
                  <a16:creationId xmlns:a16="http://schemas.microsoft.com/office/drawing/2014/main" id="{702A2035-C09C-E44A-BF42-6BDA03C5F1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2592" y="3365704"/>
              <a:ext cx="609600" cy="0"/>
            </a:xfrm>
            <a:prstGeom prst="line">
              <a:avLst/>
            </a:prstGeom>
            <a:noFill/>
            <a:ln w="57150" cmpd="sng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11" name="Line 45">
              <a:extLst>
                <a:ext uri="{FF2B5EF4-FFF2-40B4-BE49-F238E27FC236}">
                  <a16:creationId xmlns:a16="http://schemas.microsoft.com/office/drawing/2014/main" id="{AE0C4FAB-3F92-CC45-B865-0EEECB60E79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4154" y="3365704"/>
              <a:ext cx="0" cy="381000"/>
            </a:xfrm>
            <a:prstGeom prst="line">
              <a:avLst/>
            </a:prstGeom>
            <a:noFill/>
            <a:ln w="57150" cmpd="sng">
              <a:solidFill>
                <a:srgbClr val="80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  <p:sp>
          <p:nvSpPr>
            <p:cNvPr id="12" name="Line 59">
              <a:extLst>
                <a:ext uri="{FF2B5EF4-FFF2-40B4-BE49-F238E27FC236}">
                  <a16:creationId xmlns:a16="http://schemas.microsoft.com/office/drawing/2014/main" id="{3315E9DF-C50B-BD49-9D11-5ADD924E3AF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3754" y="3365704"/>
              <a:ext cx="0" cy="381000"/>
            </a:xfrm>
            <a:prstGeom prst="line">
              <a:avLst/>
            </a:prstGeom>
            <a:noFill/>
            <a:ln w="57150" cmpd="sng">
              <a:solidFill>
                <a:srgbClr val="8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 Narrow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A7DF168-7FDF-604F-B0FF-EC68BCCD5662}"/>
              </a:ext>
            </a:extLst>
          </p:cNvPr>
          <p:cNvSpPr txBox="1"/>
          <p:nvPr/>
        </p:nvSpPr>
        <p:spPr>
          <a:xfrm>
            <a:off x="9900671" y="2409982"/>
            <a:ext cx="1391542" cy="431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+mj-lt"/>
              </a:rPr>
              <a:t>Cycle=12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FD5FA74-73AA-F243-BA13-68E9755C75E5}"/>
              </a:ext>
            </a:extLst>
          </p:cNvPr>
          <p:cNvGrpSpPr/>
          <p:nvPr/>
        </p:nvGrpSpPr>
        <p:grpSpPr>
          <a:xfrm>
            <a:off x="1968836" y="3734940"/>
            <a:ext cx="7931835" cy="2642046"/>
            <a:chOff x="0" y="2424027"/>
            <a:chExt cx="8948737" cy="2980770"/>
          </a:xfrm>
        </p:grpSpPr>
        <p:sp>
          <p:nvSpPr>
            <p:cNvPr id="15" name="Oval 5">
              <a:extLst>
                <a:ext uri="{FF2B5EF4-FFF2-40B4-BE49-F238E27FC236}">
                  <a16:creationId xmlns:a16="http://schemas.microsoft.com/office/drawing/2014/main" id="{D9402AEA-7DE3-594E-B91A-D89351AA10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Oval 6">
              <a:extLst>
                <a:ext uri="{FF2B5EF4-FFF2-40B4-BE49-F238E27FC236}">
                  <a16:creationId xmlns:a16="http://schemas.microsoft.com/office/drawing/2014/main" id="{3730D263-FE19-CC44-B209-4DADB32E9B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Oval 7">
              <a:extLst>
                <a:ext uri="{FF2B5EF4-FFF2-40B4-BE49-F238E27FC236}">
                  <a16:creationId xmlns:a16="http://schemas.microsoft.com/office/drawing/2014/main" id="{CF4014AF-0AFA-AF43-882F-86CAEB0CEB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97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8">
              <a:extLst>
                <a:ext uri="{FF2B5EF4-FFF2-40B4-BE49-F238E27FC236}">
                  <a16:creationId xmlns:a16="http://schemas.microsoft.com/office/drawing/2014/main" id="{DAC35169-CE9B-2347-86AC-B9F54617A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Oval 9">
              <a:extLst>
                <a:ext uri="{FF2B5EF4-FFF2-40B4-BE49-F238E27FC236}">
                  <a16:creationId xmlns:a16="http://schemas.microsoft.com/office/drawing/2014/main" id="{AEB5E1B7-E1E4-1941-8CA7-73870AFC85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Oval 10">
              <a:extLst>
                <a:ext uri="{FF2B5EF4-FFF2-40B4-BE49-F238E27FC236}">
                  <a16:creationId xmlns:a16="http://schemas.microsoft.com/office/drawing/2014/main" id="{210EEB7D-2A63-B946-9D90-03F010F6E2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3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id="{B8311E30-D627-4B49-B70C-7C9AE84B03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47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Oval 12">
              <a:extLst>
                <a:ext uri="{FF2B5EF4-FFF2-40B4-BE49-F238E27FC236}">
                  <a16:creationId xmlns:a16="http://schemas.microsoft.com/office/drawing/2014/main" id="{314A542A-1E78-0E4C-A389-C411D46AE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3937" y="3562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Oval 13">
              <a:extLst>
                <a:ext uri="{FF2B5EF4-FFF2-40B4-BE49-F238E27FC236}">
                  <a16:creationId xmlns:a16="http://schemas.microsoft.com/office/drawing/2014/main" id="{0728C10E-CDEC-D24A-8BE6-04FE9A6BD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47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Oval 14">
              <a:extLst>
                <a:ext uri="{FF2B5EF4-FFF2-40B4-BE49-F238E27FC236}">
                  <a16:creationId xmlns:a16="http://schemas.microsoft.com/office/drawing/2014/main" id="{CCD35634-9007-CD40-B46E-45A8D054EF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5937" y="2800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Oval 15">
              <a:extLst>
                <a:ext uri="{FF2B5EF4-FFF2-40B4-BE49-F238E27FC236}">
                  <a16:creationId xmlns:a16="http://schemas.microsoft.com/office/drawing/2014/main" id="{1B743400-3608-FC4F-A58D-E93A6EFC58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5937" y="4324265"/>
              <a:ext cx="152400" cy="152400"/>
            </a:xfrm>
            <a:prstGeom prst="ellipse">
              <a:avLst/>
            </a:prstGeom>
            <a:solidFill>
              <a:srgbClr val="063DE8"/>
            </a:solidFill>
            <a:ln w="28575">
              <a:noFill/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78FAAED5-5C53-6B42-8674-5F93DEC5F5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2876465"/>
              <a:ext cx="17526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Line 17">
              <a:extLst>
                <a:ext uri="{FF2B5EF4-FFF2-40B4-BE49-F238E27FC236}">
                  <a16:creationId xmlns:a16="http://schemas.microsoft.com/office/drawing/2014/main" id="{73F6BF86-5465-5245-B1F7-DA47C55456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4400465"/>
              <a:ext cx="17526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Line 18">
              <a:extLst>
                <a:ext uri="{FF2B5EF4-FFF2-40B4-BE49-F238E27FC236}">
                  <a16:creationId xmlns:a16="http://schemas.microsoft.com/office/drawing/2014/main" id="{E69706C2-6220-F742-87AE-A8B1F56C44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2137" y="3638465"/>
              <a:ext cx="29718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Line 19">
              <a:extLst>
                <a:ext uri="{FF2B5EF4-FFF2-40B4-BE49-F238E27FC236}">
                  <a16:creationId xmlns:a16="http://schemas.microsoft.com/office/drawing/2014/main" id="{E2C3E3CB-1642-544F-AFA5-9357C244FD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2137" y="3638465"/>
              <a:ext cx="2971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Line 20">
              <a:extLst>
                <a:ext uri="{FF2B5EF4-FFF2-40B4-BE49-F238E27FC236}">
                  <a16:creationId xmlns:a16="http://schemas.microsoft.com/office/drawing/2014/main" id="{F2DB9C6D-DA92-4F40-90E3-70E7637B44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2876465"/>
              <a:ext cx="10668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Line 21">
              <a:extLst>
                <a:ext uri="{FF2B5EF4-FFF2-40B4-BE49-F238E27FC236}">
                  <a16:creationId xmlns:a16="http://schemas.microsoft.com/office/drawing/2014/main" id="{65796CDB-BA35-6543-8194-B7450EC466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2876465"/>
              <a:ext cx="1828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Line 22">
              <a:extLst>
                <a:ext uri="{FF2B5EF4-FFF2-40B4-BE49-F238E27FC236}">
                  <a16:creationId xmlns:a16="http://schemas.microsoft.com/office/drawing/2014/main" id="{5912A223-76CC-2A4F-B8A9-27DBCC9058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86337" y="3638465"/>
              <a:ext cx="6096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Line 23">
              <a:extLst>
                <a:ext uri="{FF2B5EF4-FFF2-40B4-BE49-F238E27FC236}">
                  <a16:creationId xmlns:a16="http://schemas.microsoft.com/office/drawing/2014/main" id="{7F6A764F-5D4E-AE40-B8F6-566C6AAF02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7137" y="4400465"/>
              <a:ext cx="18288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Line 24">
              <a:extLst>
                <a:ext uri="{FF2B5EF4-FFF2-40B4-BE49-F238E27FC236}">
                  <a16:creationId xmlns:a16="http://schemas.microsoft.com/office/drawing/2014/main" id="{2544F4AA-916A-4C40-ACF0-D20939841B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8338" y="4400466"/>
              <a:ext cx="1142999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Line 25">
              <a:extLst>
                <a:ext uri="{FF2B5EF4-FFF2-40B4-BE49-F238E27FC236}">
                  <a16:creationId xmlns:a16="http://schemas.microsoft.com/office/drawing/2014/main" id="{7B3FEE63-D736-D047-95CF-1848A4AC0F1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48337" y="3638465"/>
              <a:ext cx="11430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Line 26">
              <a:extLst>
                <a:ext uri="{FF2B5EF4-FFF2-40B4-BE49-F238E27FC236}">
                  <a16:creationId xmlns:a16="http://schemas.microsoft.com/office/drawing/2014/main" id="{772A7432-E59F-D54F-9860-C6469BC8F8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86337" y="3638465"/>
              <a:ext cx="1905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Line 27">
              <a:extLst>
                <a:ext uri="{FF2B5EF4-FFF2-40B4-BE49-F238E27FC236}">
                  <a16:creationId xmlns:a16="http://schemas.microsoft.com/office/drawing/2014/main" id="{63F87B0B-A474-D24A-AA75-2AD3D20D64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48337" y="2876465"/>
              <a:ext cx="1143000" cy="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Line 28">
              <a:extLst>
                <a:ext uri="{FF2B5EF4-FFF2-40B4-BE49-F238E27FC236}">
                  <a16:creationId xmlns:a16="http://schemas.microsoft.com/office/drawing/2014/main" id="{C4DD1C69-DDC4-DE42-A8A8-3BAC97D2FB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86337" y="2876465"/>
              <a:ext cx="1905000" cy="7620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 wrap="none" lIns="90488" tIns="44450" rIns="90488" bIns="44450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Text Box 29">
              <a:extLst>
                <a:ext uri="{FF2B5EF4-FFF2-40B4-BE49-F238E27FC236}">
                  <a16:creationId xmlns:a16="http://schemas.microsoft.com/office/drawing/2014/main" id="{CF9BAA83-6892-C141-A065-2465533AD6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4137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40" name="Text Box 30">
              <a:extLst>
                <a:ext uri="{FF2B5EF4-FFF2-40B4-BE49-F238E27FC236}">
                  <a16:creationId xmlns:a16="http://schemas.microsoft.com/office/drawing/2014/main" id="{CD23A7C0-D7BA-FD46-94F4-CB459999FC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6537" y="3333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4</a:t>
              </a:r>
            </a:p>
          </p:txBody>
        </p:sp>
        <p:sp>
          <p:nvSpPr>
            <p:cNvPr id="41" name="Text Box 31">
              <a:extLst>
                <a:ext uri="{FF2B5EF4-FFF2-40B4-BE49-F238E27FC236}">
                  <a16:creationId xmlns:a16="http://schemas.microsoft.com/office/drawing/2014/main" id="{87B6E9CE-AB3B-6849-9F17-01FC3121C0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28937" y="3790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42" name="Text Box 32">
              <a:extLst>
                <a:ext uri="{FF2B5EF4-FFF2-40B4-BE49-F238E27FC236}">
                  <a16:creationId xmlns:a16="http://schemas.microsoft.com/office/drawing/2014/main" id="{0E2BA710-C988-7242-960B-29A7EB8762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6537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43" name="Text Box 33">
              <a:extLst>
                <a:ext uri="{FF2B5EF4-FFF2-40B4-BE49-F238E27FC236}">
                  <a16:creationId xmlns:a16="http://schemas.microsoft.com/office/drawing/2014/main" id="{F542953D-38DD-EF41-BEB2-9430BD25EE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8962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44" name="Text Box 34">
              <a:extLst>
                <a:ext uri="{FF2B5EF4-FFF2-40B4-BE49-F238E27FC236}">
                  <a16:creationId xmlns:a16="http://schemas.microsoft.com/office/drawing/2014/main" id="{C362B9A0-FBE5-8545-9D07-C07150D735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51562" y="44004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5</a:t>
              </a:r>
            </a:p>
          </p:txBody>
        </p:sp>
        <p:sp>
          <p:nvSpPr>
            <p:cNvPr id="45" name="Text Box 35">
              <a:extLst>
                <a:ext uri="{FF2B5EF4-FFF2-40B4-BE49-F238E27FC236}">
                  <a16:creationId xmlns:a16="http://schemas.microsoft.com/office/drawing/2014/main" id="{5D983D90-DACF-E44A-AB54-9BD725E9A1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137" y="3790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46" name="Text Box 36">
              <a:extLst>
                <a:ext uri="{FF2B5EF4-FFF2-40B4-BE49-F238E27FC236}">
                  <a16:creationId xmlns:a16="http://schemas.microsoft.com/office/drawing/2014/main" id="{2C12061A-5F73-2C4F-8110-A46E453BCB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29337" y="3333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47" name="Text Box 37">
              <a:extLst>
                <a:ext uri="{FF2B5EF4-FFF2-40B4-BE49-F238E27FC236}">
                  <a16:creationId xmlns:a16="http://schemas.microsoft.com/office/drawing/2014/main" id="{82AF17A1-FB34-5849-89EC-8EA729A7B3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43537" y="31050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1</a:t>
              </a:r>
            </a:p>
          </p:txBody>
        </p:sp>
        <p:sp>
          <p:nvSpPr>
            <p:cNvPr id="48" name="Text Box 38">
              <a:extLst>
                <a:ext uri="{FF2B5EF4-FFF2-40B4-BE49-F238E27FC236}">
                  <a16:creationId xmlns:a16="http://schemas.microsoft.com/office/drawing/2014/main" id="{DDEFB091-C35C-ED4A-8299-33B26F4EBA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0537" y="30288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5</a:t>
              </a:r>
            </a:p>
          </p:txBody>
        </p:sp>
        <p:sp>
          <p:nvSpPr>
            <p:cNvPr id="49" name="Text Box 39">
              <a:extLst>
                <a:ext uri="{FF2B5EF4-FFF2-40B4-BE49-F238E27FC236}">
                  <a16:creationId xmlns:a16="http://schemas.microsoft.com/office/drawing/2014/main" id="{7BB20F25-85EB-F34D-9011-5BAA78147A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2937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3</a:t>
              </a:r>
            </a:p>
          </p:txBody>
        </p:sp>
        <p:sp>
          <p:nvSpPr>
            <p:cNvPr id="50" name="Text Box 40">
              <a:extLst>
                <a:ext uri="{FF2B5EF4-FFF2-40B4-BE49-F238E27FC236}">
                  <a16:creationId xmlns:a16="http://schemas.microsoft.com/office/drawing/2014/main" id="{97CA1413-F7B7-B342-B189-AED2EA7365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5362" y="2571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2</a:t>
              </a:r>
            </a:p>
          </p:txBody>
        </p:sp>
        <p:sp>
          <p:nvSpPr>
            <p:cNvPr id="51" name="Text Box 41">
              <a:extLst>
                <a:ext uri="{FF2B5EF4-FFF2-40B4-BE49-F238E27FC236}">
                  <a16:creationId xmlns:a16="http://schemas.microsoft.com/office/drawing/2014/main" id="{EE92AAD6-CE54-0F4E-AE22-39B8D5F66C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60962" y="371466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4</a:t>
              </a:r>
            </a:p>
          </p:txBody>
        </p:sp>
        <p:sp>
          <p:nvSpPr>
            <p:cNvPr id="52" name="Line 54">
              <a:extLst>
                <a:ext uri="{FF2B5EF4-FFF2-40B4-BE49-F238E27FC236}">
                  <a16:creationId xmlns:a16="http://schemas.microsoft.com/office/drawing/2014/main" id="{BFB489B6-2BFB-F14F-B051-15FBD92CAC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24687" y="2895515"/>
              <a:ext cx="1122363" cy="642937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Oval 55">
              <a:extLst>
                <a:ext uri="{FF2B5EF4-FFF2-40B4-BE49-F238E27FC236}">
                  <a16:creationId xmlns:a16="http://schemas.microsoft.com/office/drawing/2014/main" id="{E74CA5F9-8954-944D-B0D0-36A17EF872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9275" y="3455902"/>
              <a:ext cx="384175" cy="374650"/>
            </a:xfrm>
            <a:prstGeom prst="ellipse">
              <a:avLst/>
            </a:prstGeom>
            <a:solidFill>
              <a:srgbClr val="063DE8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itchFamily="-106" charset="0"/>
                </a:rPr>
                <a:t>SNK</a:t>
              </a:r>
            </a:p>
          </p:txBody>
        </p:sp>
        <p:sp>
          <p:nvSpPr>
            <p:cNvPr id="54" name="Oval 56">
              <a:extLst>
                <a:ext uri="{FF2B5EF4-FFF2-40B4-BE49-F238E27FC236}">
                  <a16:creationId xmlns:a16="http://schemas.microsoft.com/office/drawing/2014/main" id="{B894A521-1DF8-BD45-80C0-6FC1136320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625" y="3435265"/>
              <a:ext cx="384175" cy="374650"/>
            </a:xfrm>
            <a:prstGeom prst="ellipse">
              <a:avLst/>
            </a:prstGeom>
            <a:solidFill>
              <a:srgbClr val="063DE8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itchFamily="-106" charset="0"/>
                </a:rPr>
                <a:t>SRC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itchFamily="-106" charset="0"/>
              </a:endParaRPr>
            </a:p>
          </p:txBody>
        </p:sp>
        <p:sp>
          <p:nvSpPr>
            <p:cNvPr id="55" name="Line 57">
              <a:extLst>
                <a:ext uri="{FF2B5EF4-FFF2-40B4-BE49-F238E27FC236}">
                  <a16:creationId xmlns:a16="http://schemas.microsoft.com/office/drawing/2014/main" id="{8EC208F1-2F66-DD45-B548-3B127EB311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56437" y="3663865"/>
              <a:ext cx="1081088" cy="1905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Line 58">
              <a:extLst>
                <a:ext uri="{FF2B5EF4-FFF2-40B4-BE49-F238E27FC236}">
                  <a16:creationId xmlns:a16="http://schemas.microsoft.com/office/drawing/2014/main" id="{0C69C354-CF52-C84A-970A-1F100A88DA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88187" y="3787690"/>
              <a:ext cx="1050925" cy="625475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Line 59">
              <a:extLst>
                <a:ext uri="{FF2B5EF4-FFF2-40B4-BE49-F238E27FC236}">
                  <a16:creationId xmlns:a16="http://schemas.microsoft.com/office/drawing/2014/main" id="{D27E7E1F-3FDA-7643-8158-DFB271BA69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90575" y="2905040"/>
              <a:ext cx="906462" cy="563562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Line 60">
              <a:extLst>
                <a:ext uri="{FF2B5EF4-FFF2-40B4-BE49-F238E27FC236}">
                  <a16:creationId xmlns:a16="http://schemas.microsoft.com/office/drawing/2014/main" id="{BB36713F-1C69-9243-AD03-7BEC773111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9937" y="3740065"/>
              <a:ext cx="906463" cy="59055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Line 61">
              <a:extLst>
                <a:ext uri="{FF2B5EF4-FFF2-40B4-BE49-F238E27FC236}">
                  <a16:creationId xmlns:a16="http://schemas.microsoft.com/office/drawing/2014/main" id="{D8AECDCE-D0D6-9E41-88BC-D65790A299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687" y="3595602"/>
              <a:ext cx="915988" cy="50800"/>
            </a:xfrm>
            <a:prstGeom prst="line">
              <a:avLst/>
            </a:prstGeom>
            <a:noFill/>
            <a:ln w="28575">
              <a:solidFill>
                <a:srgbClr val="CF0E30"/>
              </a:solidFill>
              <a:round/>
              <a:headEnd/>
              <a:tailEnd type="triangle" w="med" len="med"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Text Box 62">
              <a:extLst>
                <a:ext uri="{FF2B5EF4-FFF2-40B4-BE49-F238E27FC236}">
                  <a16:creationId xmlns:a16="http://schemas.microsoft.com/office/drawing/2014/main" id="{7E830921-1935-4049-BAD4-60761C28A3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7725" y="29971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61" name="Text Box 63">
              <a:extLst>
                <a:ext uri="{FF2B5EF4-FFF2-40B4-BE49-F238E27FC236}">
                  <a16:creationId xmlns:a16="http://schemas.microsoft.com/office/drawing/2014/main" id="{DD994346-F706-C542-A390-25AF3DC9BC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2662" y="33400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62" name="Text Box 64">
              <a:extLst>
                <a:ext uri="{FF2B5EF4-FFF2-40B4-BE49-F238E27FC236}">
                  <a16:creationId xmlns:a16="http://schemas.microsoft.com/office/drawing/2014/main" id="{547EA51F-45C7-7C44-850E-84739B0D15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8075" y="3786102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63" name="Text Box 65">
              <a:extLst>
                <a:ext uri="{FF2B5EF4-FFF2-40B4-BE49-F238E27FC236}">
                  <a16:creationId xmlns:a16="http://schemas.microsoft.com/office/drawing/2014/main" id="{7BFF3AA3-F142-C048-B158-029E912345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73937" y="3868652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64" name="Text Box 66">
              <a:extLst>
                <a:ext uri="{FF2B5EF4-FFF2-40B4-BE49-F238E27FC236}">
                  <a16:creationId xmlns:a16="http://schemas.microsoft.com/office/drawing/2014/main" id="{80B9B94C-2EF5-0945-882F-171C5483B3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99350" y="3390815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sp>
          <p:nvSpPr>
            <p:cNvPr id="65" name="Text Box 67">
              <a:extLst>
                <a:ext uri="{FF2B5EF4-FFF2-40B4-BE49-F238E27FC236}">
                  <a16:creationId xmlns:a16="http://schemas.microsoft.com/office/drawing/2014/main" id="{B9445419-8ED6-9246-8B51-2FB00097FA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23175" y="2974890"/>
              <a:ext cx="278241" cy="338554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81D58"/>
                  </a:solidFill>
                  <a:effectLst/>
                  <a:uLnTx/>
                  <a:uFillTx/>
                  <a:latin typeface="Arial Narrow"/>
                </a:rPr>
                <a:t>0</a:t>
              </a:r>
            </a:p>
          </p:txBody>
        </p:sp>
        <p:grpSp>
          <p:nvGrpSpPr>
            <p:cNvPr id="66" name="Group 71">
              <a:extLst>
                <a:ext uri="{FF2B5EF4-FFF2-40B4-BE49-F238E27FC236}">
                  <a16:creationId xmlns:a16="http://schemas.microsoft.com/office/drawing/2014/main" id="{00690718-642D-CA43-82B9-3D186171A9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92237" y="2446252"/>
              <a:ext cx="862013" cy="292100"/>
              <a:chOff x="563" y="1335"/>
              <a:chExt cx="543" cy="184"/>
            </a:xfrm>
          </p:grpSpPr>
          <p:sp>
            <p:nvSpPr>
              <p:cNvPr id="119" name="Rectangle 68">
                <a:extLst>
                  <a:ext uri="{FF2B5EF4-FFF2-40B4-BE49-F238E27FC236}">
                    <a16:creationId xmlns:a16="http://schemas.microsoft.com/office/drawing/2014/main" id="{D4C8872C-2B53-2942-87CB-1F0BEFAE65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0" name="Line 69">
                <a:extLst>
                  <a:ext uri="{FF2B5EF4-FFF2-40B4-BE49-F238E27FC236}">
                    <a16:creationId xmlns:a16="http://schemas.microsoft.com/office/drawing/2014/main" id="{5E476C72-5E6B-564C-85F0-2A4735F951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1" name="Line 70">
                <a:extLst>
                  <a:ext uri="{FF2B5EF4-FFF2-40B4-BE49-F238E27FC236}">
                    <a16:creationId xmlns:a16="http://schemas.microsoft.com/office/drawing/2014/main" id="{2834EF6C-E059-1142-8B6C-B4224211E1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7" name="Group 81">
              <a:extLst>
                <a:ext uri="{FF2B5EF4-FFF2-40B4-BE49-F238E27FC236}">
                  <a16:creationId xmlns:a16="http://schemas.microsoft.com/office/drawing/2014/main" id="{1B575142-F479-AA47-BC4D-C2469CE87F0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94062" y="2435140"/>
              <a:ext cx="862013" cy="292100"/>
              <a:chOff x="563" y="1335"/>
              <a:chExt cx="543" cy="184"/>
            </a:xfrm>
          </p:grpSpPr>
          <p:sp>
            <p:nvSpPr>
              <p:cNvPr id="116" name="Rectangle 82">
                <a:extLst>
                  <a:ext uri="{FF2B5EF4-FFF2-40B4-BE49-F238E27FC236}">
                    <a16:creationId xmlns:a16="http://schemas.microsoft.com/office/drawing/2014/main" id="{4032BE31-F439-2144-B190-9CC79AAFC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7" name="Line 83">
                <a:extLst>
                  <a:ext uri="{FF2B5EF4-FFF2-40B4-BE49-F238E27FC236}">
                    <a16:creationId xmlns:a16="http://schemas.microsoft.com/office/drawing/2014/main" id="{F20DD920-3F55-124F-A742-4B7AF66B8C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8" name="Line 84">
                <a:extLst>
                  <a:ext uri="{FF2B5EF4-FFF2-40B4-BE49-F238E27FC236}">
                    <a16:creationId xmlns:a16="http://schemas.microsoft.com/office/drawing/2014/main" id="{B049803F-EBDA-1F4D-8A49-19D7BE8B64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8" name="Group 85">
              <a:extLst>
                <a:ext uri="{FF2B5EF4-FFF2-40B4-BE49-F238E27FC236}">
                  <a16:creationId xmlns:a16="http://schemas.microsoft.com/office/drawing/2014/main" id="{411288F4-61BD-774B-8BA2-2716DF2113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33737" y="4522702"/>
              <a:ext cx="862013" cy="292100"/>
              <a:chOff x="563" y="1335"/>
              <a:chExt cx="543" cy="184"/>
            </a:xfrm>
          </p:grpSpPr>
          <p:sp>
            <p:nvSpPr>
              <p:cNvPr id="113" name="Rectangle 86">
                <a:extLst>
                  <a:ext uri="{FF2B5EF4-FFF2-40B4-BE49-F238E27FC236}">
                    <a16:creationId xmlns:a16="http://schemas.microsoft.com/office/drawing/2014/main" id="{957A8C6A-1ACA-6E41-9EAF-FB1C848B78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4" name="Line 87">
                <a:extLst>
                  <a:ext uri="{FF2B5EF4-FFF2-40B4-BE49-F238E27FC236}">
                    <a16:creationId xmlns:a16="http://schemas.microsoft.com/office/drawing/2014/main" id="{743F0615-354D-A948-BBFB-C944366646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5" name="Line 88">
                <a:extLst>
                  <a:ext uri="{FF2B5EF4-FFF2-40B4-BE49-F238E27FC236}">
                    <a16:creationId xmlns:a16="http://schemas.microsoft.com/office/drawing/2014/main" id="{FCFAA676-AA40-2742-870E-1F1A5B24B7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9" name="Group 89">
              <a:extLst>
                <a:ext uri="{FF2B5EF4-FFF2-40B4-BE49-F238E27FC236}">
                  <a16:creationId xmlns:a16="http://schemas.microsoft.com/office/drawing/2014/main" id="{B50E8581-96D9-CC4C-84D1-3400D32D519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83075" y="3805152"/>
              <a:ext cx="862012" cy="292100"/>
              <a:chOff x="563" y="1335"/>
              <a:chExt cx="543" cy="184"/>
            </a:xfrm>
          </p:grpSpPr>
          <p:sp>
            <p:nvSpPr>
              <p:cNvPr id="110" name="Rectangle 90">
                <a:extLst>
                  <a:ext uri="{FF2B5EF4-FFF2-40B4-BE49-F238E27FC236}">
                    <a16:creationId xmlns:a16="http://schemas.microsoft.com/office/drawing/2014/main" id="{2B2AE46C-1F67-DA43-B318-B38A6B8846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1" name="Line 91">
                <a:extLst>
                  <a:ext uri="{FF2B5EF4-FFF2-40B4-BE49-F238E27FC236}">
                    <a16:creationId xmlns:a16="http://schemas.microsoft.com/office/drawing/2014/main" id="{CAA8BE0A-817B-CA43-8836-24CC4DF53C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2" name="Line 92">
                <a:extLst>
                  <a:ext uri="{FF2B5EF4-FFF2-40B4-BE49-F238E27FC236}">
                    <a16:creationId xmlns:a16="http://schemas.microsoft.com/office/drawing/2014/main" id="{8194AFEE-5678-1945-B052-902FDCE87E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0" name="Group 93">
              <a:extLst>
                <a:ext uri="{FF2B5EF4-FFF2-40B4-BE49-F238E27FC236}">
                  <a16:creationId xmlns:a16="http://schemas.microsoft.com/office/drawing/2014/main" id="{A40B71E7-3773-4545-A57F-43BBC540C1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08587" y="4532227"/>
              <a:ext cx="862013" cy="292100"/>
              <a:chOff x="563" y="1335"/>
              <a:chExt cx="543" cy="184"/>
            </a:xfrm>
          </p:grpSpPr>
          <p:sp>
            <p:nvSpPr>
              <p:cNvPr id="107" name="Rectangle 94">
                <a:extLst>
                  <a:ext uri="{FF2B5EF4-FFF2-40B4-BE49-F238E27FC236}">
                    <a16:creationId xmlns:a16="http://schemas.microsoft.com/office/drawing/2014/main" id="{ED6531D8-CE09-714B-8FC0-8B91B893D0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8" name="Line 95">
                <a:extLst>
                  <a:ext uri="{FF2B5EF4-FFF2-40B4-BE49-F238E27FC236}">
                    <a16:creationId xmlns:a16="http://schemas.microsoft.com/office/drawing/2014/main" id="{F3191EBD-8A14-7C4F-85AA-45A8BC5B58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9" name="Line 96">
                <a:extLst>
                  <a:ext uri="{FF2B5EF4-FFF2-40B4-BE49-F238E27FC236}">
                    <a16:creationId xmlns:a16="http://schemas.microsoft.com/office/drawing/2014/main" id="{F5E2B35B-503E-2A42-A703-8CFD233AA2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1" name="Group 97">
              <a:extLst>
                <a:ext uri="{FF2B5EF4-FFF2-40B4-BE49-F238E27FC236}">
                  <a16:creationId xmlns:a16="http://schemas.microsoft.com/office/drawing/2014/main" id="{2592D7F5-CFF2-3D48-BACB-FC01AEBB97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08587" y="2424027"/>
              <a:ext cx="862013" cy="292100"/>
              <a:chOff x="563" y="1335"/>
              <a:chExt cx="543" cy="184"/>
            </a:xfrm>
          </p:grpSpPr>
          <p:sp>
            <p:nvSpPr>
              <p:cNvPr id="104" name="Rectangle 98">
                <a:extLst>
                  <a:ext uri="{FF2B5EF4-FFF2-40B4-BE49-F238E27FC236}">
                    <a16:creationId xmlns:a16="http://schemas.microsoft.com/office/drawing/2014/main" id="{9E2FF14A-148A-CB48-BD29-AEBEFB062E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5" name="Line 99">
                <a:extLst>
                  <a:ext uri="{FF2B5EF4-FFF2-40B4-BE49-F238E27FC236}">
                    <a16:creationId xmlns:a16="http://schemas.microsoft.com/office/drawing/2014/main" id="{9058D4D4-4A71-574E-8188-CA781DD84E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6" name="Line 100">
                <a:extLst>
                  <a:ext uri="{FF2B5EF4-FFF2-40B4-BE49-F238E27FC236}">
                    <a16:creationId xmlns:a16="http://schemas.microsoft.com/office/drawing/2014/main" id="{88D296A5-BC2A-7C47-9322-7A0B5F790B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2" name="Group 101">
              <a:extLst>
                <a:ext uri="{FF2B5EF4-FFF2-40B4-BE49-F238E27FC236}">
                  <a16:creationId xmlns:a16="http://schemas.microsoft.com/office/drawing/2014/main" id="{1A622557-0E95-CF48-AE74-D847FC217CD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35762" y="2433552"/>
              <a:ext cx="862013" cy="292100"/>
              <a:chOff x="563" y="1335"/>
              <a:chExt cx="543" cy="184"/>
            </a:xfrm>
          </p:grpSpPr>
          <p:sp>
            <p:nvSpPr>
              <p:cNvPr id="101" name="Rectangle 102">
                <a:extLst>
                  <a:ext uri="{FF2B5EF4-FFF2-40B4-BE49-F238E27FC236}">
                    <a16:creationId xmlns:a16="http://schemas.microsoft.com/office/drawing/2014/main" id="{CBB59CBA-8B5D-F44C-857D-F7BC271656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2" name="Line 103">
                <a:extLst>
                  <a:ext uri="{FF2B5EF4-FFF2-40B4-BE49-F238E27FC236}">
                    <a16:creationId xmlns:a16="http://schemas.microsoft.com/office/drawing/2014/main" id="{3883A0E8-B3CB-0A44-8703-1506073A88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3" name="Line 104">
                <a:extLst>
                  <a:ext uri="{FF2B5EF4-FFF2-40B4-BE49-F238E27FC236}">
                    <a16:creationId xmlns:a16="http://schemas.microsoft.com/office/drawing/2014/main" id="{84937EAE-5EB7-DC4D-A263-3C8DA944D1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3" name="Group 113">
              <a:extLst>
                <a:ext uri="{FF2B5EF4-FFF2-40B4-BE49-F238E27FC236}">
                  <a16:creationId xmlns:a16="http://schemas.microsoft.com/office/drawing/2014/main" id="{614C99F4-AD68-F142-BF4D-0FB5A94DE6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86725" y="3025690"/>
              <a:ext cx="862012" cy="292100"/>
              <a:chOff x="563" y="1335"/>
              <a:chExt cx="543" cy="184"/>
            </a:xfrm>
          </p:grpSpPr>
          <p:sp>
            <p:nvSpPr>
              <p:cNvPr id="98" name="Rectangle 114">
                <a:extLst>
                  <a:ext uri="{FF2B5EF4-FFF2-40B4-BE49-F238E27FC236}">
                    <a16:creationId xmlns:a16="http://schemas.microsoft.com/office/drawing/2014/main" id="{B42015BB-1EE4-AF47-AA05-CE098F2F8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9" name="Line 115">
                <a:extLst>
                  <a:ext uri="{FF2B5EF4-FFF2-40B4-BE49-F238E27FC236}">
                    <a16:creationId xmlns:a16="http://schemas.microsoft.com/office/drawing/2014/main" id="{088FEEFF-E53E-D743-B15A-E5689650B0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0" name="Line 116">
                <a:extLst>
                  <a:ext uri="{FF2B5EF4-FFF2-40B4-BE49-F238E27FC236}">
                    <a16:creationId xmlns:a16="http://schemas.microsoft.com/office/drawing/2014/main" id="{0DB6C7EE-F695-BE4F-8D15-0F756805CD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4" name="Group 117">
              <a:extLst>
                <a:ext uri="{FF2B5EF4-FFF2-40B4-BE49-F238E27FC236}">
                  <a16:creationId xmlns:a16="http://schemas.microsoft.com/office/drawing/2014/main" id="{4D5F293B-A923-2844-9027-51F0CA7CB7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3097127"/>
              <a:ext cx="862012" cy="292100"/>
              <a:chOff x="563" y="1335"/>
              <a:chExt cx="543" cy="184"/>
            </a:xfrm>
          </p:grpSpPr>
          <p:sp>
            <p:nvSpPr>
              <p:cNvPr id="95" name="Rectangle 118">
                <a:extLst>
                  <a:ext uri="{FF2B5EF4-FFF2-40B4-BE49-F238E27FC236}">
                    <a16:creationId xmlns:a16="http://schemas.microsoft.com/office/drawing/2014/main" id="{B7140BD9-F970-374C-98BB-0E3BF8C4F7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noFill/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6" name="Line 119">
                <a:extLst>
                  <a:ext uri="{FF2B5EF4-FFF2-40B4-BE49-F238E27FC236}">
                    <a16:creationId xmlns:a16="http://schemas.microsoft.com/office/drawing/2014/main" id="{73BB2E60-0059-E54A-AFF1-437717689D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7" name="Line 120">
                <a:extLst>
                  <a:ext uri="{FF2B5EF4-FFF2-40B4-BE49-F238E27FC236}">
                    <a16:creationId xmlns:a16="http://schemas.microsoft.com/office/drawing/2014/main" id="{74D70E7F-0866-8440-82B0-9F02A9984F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75" name="Oval 122">
              <a:extLst>
                <a:ext uri="{FF2B5EF4-FFF2-40B4-BE49-F238E27FC236}">
                  <a16:creationId xmlns:a16="http://schemas.microsoft.com/office/drawing/2014/main" id="{1987B9BB-C011-904F-B012-F860D239F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7812" y="2689140"/>
              <a:ext cx="487363" cy="2338387"/>
            </a:xfrm>
            <a:prstGeom prst="ellipse">
              <a:avLst/>
            </a:prstGeom>
            <a:noFill/>
            <a:ln w="28575">
              <a:solidFill>
                <a:srgbClr val="919191"/>
              </a:solidFill>
              <a:prstDash val="sysDot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6" name="Oval 123">
              <a:extLst>
                <a:ext uri="{FF2B5EF4-FFF2-40B4-BE49-F238E27FC236}">
                  <a16:creationId xmlns:a16="http://schemas.microsoft.com/office/drawing/2014/main" id="{525B7D52-360C-594F-9414-88B0D7C955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1950" y="2689140"/>
              <a:ext cx="487362" cy="2338387"/>
            </a:xfrm>
            <a:prstGeom prst="ellipse">
              <a:avLst/>
            </a:prstGeom>
            <a:noFill/>
            <a:ln w="28575">
              <a:solidFill>
                <a:srgbClr val="919191"/>
              </a:solidFill>
              <a:prstDash val="sysDot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77" name="Group 73">
              <a:extLst>
                <a:ext uri="{FF2B5EF4-FFF2-40B4-BE49-F238E27FC236}">
                  <a16:creationId xmlns:a16="http://schemas.microsoft.com/office/drawing/2014/main" id="{DEA876B5-216B-8F4A-A5AF-16E7EA7724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81125" y="3216190"/>
              <a:ext cx="862012" cy="292100"/>
              <a:chOff x="563" y="1335"/>
              <a:chExt cx="543" cy="184"/>
            </a:xfrm>
          </p:grpSpPr>
          <p:sp>
            <p:nvSpPr>
              <p:cNvPr id="92" name="Rectangle 74">
                <a:extLst>
                  <a:ext uri="{FF2B5EF4-FFF2-40B4-BE49-F238E27FC236}">
                    <a16:creationId xmlns:a16="http://schemas.microsoft.com/office/drawing/2014/main" id="{DD626447-75FB-EC4B-B327-2D96E1BA25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3" name="Line 75">
                <a:extLst>
                  <a:ext uri="{FF2B5EF4-FFF2-40B4-BE49-F238E27FC236}">
                    <a16:creationId xmlns:a16="http://schemas.microsoft.com/office/drawing/2014/main" id="{EDD1362B-C8E5-384B-B6C1-3CC1F4FABC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4" name="Line 76">
                <a:extLst>
                  <a:ext uri="{FF2B5EF4-FFF2-40B4-BE49-F238E27FC236}">
                    <a16:creationId xmlns:a16="http://schemas.microsoft.com/office/drawing/2014/main" id="{476B34FA-3462-5247-A1B4-133EA32933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E0D76FE1-6D87-5C48-A9E4-38539185AB4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22400" y="3913102"/>
              <a:ext cx="862012" cy="292100"/>
              <a:chOff x="563" y="1335"/>
              <a:chExt cx="543" cy="184"/>
            </a:xfrm>
          </p:grpSpPr>
          <p:sp>
            <p:nvSpPr>
              <p:cNvPr id="89" name="Rectangle 78">
                <a:extLst>
                  <a:ext uri="{FF2B5EF4-FFF2-40B4-BE49-F238E27FC236}">
                    <a16:creationId xmlns:a16="http://schemas.microsoft.com/office/drawing/2014/main" id="{D7E5FAFB-B5A1-1149-9A81-3E1F86A16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0" name="Line 79">
                <a:extLst>
                  <a:ext uri="{FF2B5EF4-FFF2-40B4-BE49-F238E27FC236}">
                    <a16:creationId xmlns:a16="http://schemas.microsoft.com/office/drawing/2014/main" id="{F3BED11D-1965-AF48-A5A8-7F6DB66A96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1" name="Line 80">
                <a:extLst>
                  <a:ext uri="{FF2B5EF4-FFF2-40B4-BE49-F238E27FC236}">
                    <a16:creationId xmlns:a16="http://schemas.microsoft.com/office/drawing/2014/main" id="{6DE2645C-52D6-C344-B197-748BD9158F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9" name="Group 105">
              <a:extLst>
                <a:ext uri="{FF2B5EF4-FFF2-40B4-BE49-F238E27FC236}">
                  <a16:creationId xmlns:a16="http://schemas.microsoft.com/office/drawing/2014/main" id="{8559229B-12AB-B94A-A7D7-1D248553F2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642100" y="3213015"/>
              <a:ext cx="862012" cy="292100"/>
              <a:chOff x="563" y="1335"/>
              <a:chExt cx="543" cy="184"/>
            </a:xfrm>
          </p:grpSpPr>
          <p:sp>
            <p:nvSpPr>
              <p:cNvPr id="86" name="Rectangle 106">
                <a:extLst>
                  <a:ext uri="{FF2B5EF4-FFF2-40B4-BE49-F238E27FC236}">
                    <a16:creationId xmlns:a16="http://schemas.microsoft.com/office/drawing/2014/main" id="{0DDCCC02-62EC-F345-BC8F-D4D29E6E0D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Line 107">
                <a:extLst>
                  <a:ext uri="{FF2B5EF4-FFF2-40B4-BE49-F238E27FC236}">
                    <a16:creationId xmlns:a16="http://schemas.microsoft.com/office/drawing/2014/main" id="{472310E9-C56C-E14D-B23F-345103F6CD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" name="Line 108">
                <a:extLst>
                  <a:ext uri="{FF2B5EF4-FFF2-40B4-BE49-F238E27FC236}">
                    <a16:creationId xmlns:a16="http://schemas.microsoft.com/office/drawing/2014/main" id="{89CF3EF6-1191-D748-88E7-5206505137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80" name="Group 109">
              <a:extLst>
                <a:ext uri="{FF2B5EF4-FFF2-40B4-BE49-F238E27FC236}">
                  <a16:creationId xmlns:a16="http://schemas.microsoft.com/office/drawing/2014/main" id="{319B7CE0-CFC1-2448-BE97-C8748BC6667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91337" y="4513177"/>
              <a:ext cx="862013" cy="292100"/>
              <a:chOff x="563" y="1335"/>
              <a:chExt cx="543" cy="184"/>
            </a:xfrm>
          </p:grpSpPr>
          <p:sp>
            <p:nvSpPr>
              <p:cNvPr id="83" name="Rectangle 110">
                <a:extLst>
                  <a:ext uri="{FF2B5EF4-FFF2-40B4-BE49-F238E27FC236}">
                    <a16:creationId xmlns:a16="http://schemas.microsoft.com/office/drawing/2014/main" id="{28AB7841-A913-2540-B370-6B282308CB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" y="1342"/>
                <a:ext cx="543" cy="177"/>
              </a:xfrm>
              <a:prstGeom prst="rect">
                <a:avLst/>
              </a:prstGeom>
              <a:solidFill>
                <a:srgbClr val="FFFFFF"/>
              </a:solidFill>
              <a:ln w="28575">
                <a:solidFill>
                  <a:srgbClr val="91919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Line 111">
                <a:extLst>
                  <a:ext uri="{FF2B5EF4-FFF2-40B4-BE49-F238E27FC236}">
                    <a16:creationId xmlns:a16="http://schemas.microsoft.com/office/drawing/2014/main" id="{CBC0819B-ABFA-0A4E-812A-1A2260C4A1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3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5" name="Line 112">
                <a:extLst>
                  <a:ext uri="{FF2B5EF4-FFF2-40B4-BE49-F238E27FC236}">
                    <a16:creationId xmlns:a16="http://schemas.microsoft.com/office/drawing/2014/main" id="{C620D3B4-1638-514D-831C-4C485A60C5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16" y="1335"/>
                <a:ext cx="0" cy="184"/>
              </a:xfrm>
              <a:prstGeom prst="line">
                <a:avLst/>
              </a:prstGeom>
              <a:noFill/>
              <a:ln w="28575">
                <a:solidFill>
                  <a:srgbClr val="919191"/>
                </a:solidFill>
                <a:round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81" name="Text Box 124">
              <a:extLst>
                <a:ext uri="{FF2B5EF4-FFF2-40B4-BE49-F238E27FC236}">
                  <a16:creationId xmlns:a16="http://schemas.microsoft.com/office/drawing/2014/main" id="{313851FA-DC80-A643-AB4C-18C7A54BD8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8287" y="5024352"/>
              <a:ext cx="468811" cy="36933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 Narrow"/>
                </a:rPr>
                <a:t>PIs</a:t>
              </a:r>
            </a:p>
          </p:txBody>
        </p:sp>
        <p:sp>
          <p:nvSpPr>
            <p:cNvPr id="82" name="Text Box 125">
              <a:extLst>
                <a:ext uri="{FF2B5EF4-FFF2-40B4-BE49-F238E27FC236}">
                  <a16:creationId xmlns:a16="http://schemas.microsoft.com/office/drawing/2014/main" id="{7B49F5D1-A8B7-924A-9CA3-E9776CE190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34175" y="5035465"/>
              <a:ext cx="563488" cy="36933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 Narrow"/>
                </a:rPr>
                <a:t>POs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2304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6656</TotalTime>
  <Words>1449</Words>
  <Application>Microsoft Macintosh PowerPoint</Application>
  <PresentationFormat>Widescreen</PresentationFormat>
  <Paragraphs>350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Droid Sans</vt:lpstr>
      <vt:lpstr>Arial</vt:lpstr>
      <vt:lpstr>Arial Narrow</vt:lpstr>
      <vt:lpstr>Calibri</vt:lpstr>
      <vt:lpstr>Calibri Light</vt:lpstr>
      <vt:lpstr>Lato</vt:lpstr>
      <vt:lpstr>Times New Roman</vt:lpstr>
      <vt:lpstr>Office Theme</vt:lpstr>
      <vt:lpstr>Lecture 20: Timing Analysis – II </vt:lpstr>
      <vt:lpstr>In-class Presentation: 12/5</vt:lpstr>
      <vt:lpstr>In-class Presentation: 12/7</vt:lpstr>
      <vt:lpstr>Programming Assignment #3: Routing</vt:lpstr>
      <vt:lpstr>Recap: Timing Analysis Model</vt:lpstr>
      <vt:lpstr>Static Timing Analysis (STA)</vt:lpstr>
      <vt:lpstr>Recap: STA Example</vt:lpstr>
      <vt:lpstr>Recap: STA = Shortest Path Finding</vt:lpstr>
      <vt:lpstr>Recap: STA Terminology </vt:lpstr>
      <vt:lpstr>Recap: Compute ATs …</vt:lpstr>
      <vt:lpstr>Recap: Compute RATs …</vt:lpstr>
      <vt:lpstr>Recap: Compute Slacks …</vt:lpstr>
      <vt:lpstr>Top-k Critical Path Finding</vt:lpstr>
      <vt:lpstr>Top-k Critical Path Finding (cont’d)</vt:lpstr>
      <vt:lpstr>Top-k Critical Path Finding (cont’d)</vt:lpstr>
      <vt:lpstr>Top-k Shortest Path Finding Algorithm</vt:lpstr>
      <vt:lpstr>Suffix Tree and Prefix Tree</vt:lpstr>
      <vt:lpstr>Extract Top-k Shortest Path: Supr</vt:lpstr>
      <vt:lpstr>Priority Queue</vt:lpstr>
      <vt:lpstr>Example</vt:lpstr>
      <vt:lpstr>How Good is this Algorithm?</vt:lpstr>
      <vt:lpstr>Experimental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Tsung-Wei Huang</cp:lastModifiedBy>
  <cp:revision>2269</cp:revision>
  <cp:lastPrinted>2022-11-27T18:38:47Z</cp:lastPrinted>
  <dcterms:created xsi:type="dcterms:W3CDTF">2021-01-05T18:50:35Z</dcterms:created>
  <dcterms:modified xsi:type="dcterms:W3CDTF">2022-11-27T18:54:59Z</dcterms:modified>
</cp:coreProperties>
</file>

<file path=docProps/thumbnail.jpeg>
</file>